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70" r:id="rId7"/>
    <p:sldId id="271" r:id="rId8"/>
    <p:sldId id="272" r:id="rId9"/>
    <p:sldId id="265" r:id="rId10"/>
    <p:sldId id="274" r:id="rId11"/>
    <p:sldId id="275" r:id="rId12"/>
    <p:sldId id="266" r:id="rId13"/>
    <p:sldId id="279" r:id="rId14"/>
    <p:sldId id="278" r:id="rId15"/>
    <p:sldId id="276" r:id="rId16"/>
    <p:sldId id="277" r:id="rId17"/>
    <p:sldId id="280" r:id="rId18"/>
    <p:sldId id="267" r:id="rId19"/>
    <p:sldId id="268" r:id="rId20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33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D5930F-465A-4F10-9B64-7C81E89483D6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D85005-5D51-49F1-9580-2E52138F9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00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85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596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52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01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807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39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158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389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2435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74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11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3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4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6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30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933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53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32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D85005-5D51-49F1-9580-2E52138F90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84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>
            <a:normAutofit/>
          </a:bodyPr>
          <a:lstStyle>
            <a:lvl1pPr algn="l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9549D6DC-E1CB-4874-BF52-C3407230D20E}" type="datetime1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5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1D81-C4B9-4A87-89A7-22E29E6C9200}" type="datetime1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69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31520"/>
            <a:ext cx="2628900" cy="53780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31520"/>
            <a:ext cx="7734300" cy="53780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7718-69F7-427E-95A3-C1246AF46913}" type="datetime1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75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13E51-B7F7-4C24-B8E3-5471755DC0E0}" type="datetime1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4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A59F-D956-4598-A3C1-AE72A5387751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9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95847"/>
            <a:ext cx="5181600" cy="3981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BD69-7BD3-4731-8064-242619E92CBE}" type="datetime1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8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9131"/>
            <a:ext cx="5157787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10625"/>
            <a:ext cx="5157787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9131"/>
            <a:ext cx="5183188" cy="693696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10625"/>
            <a:ext cx="5183188" cy="310056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D77D9-239F-488B-9358-023C46BC7084}" type="datetime1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02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152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1C24-7140-4FDE-92F3-654C6E2D3C1C}" type="datetime1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5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6ACF-ECB9-4B5F-A429-08B8AC75E8EF}" type="datetime1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6326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31521"/>
            <a:ext cx="6172200" cy="512953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29B-EE2A-486A-BDB9-0C848B4FAFDD}" type="datetime1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1520"/>
            <a:ext cx="3932237" cy="2341564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7257"/>
            <a:ext cx="6172200" cy="51737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5FE4A-CB8D-40AB-BFFC-AAF37EA071CB}" type="datetime1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BAE12-D270-459D-897B-6833652BB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2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</a:extLst>
            </p:cNvPr>
            <p:cNvCxnSpPr>
              <a:cxnSpLocks/>
            </p:cNvCxnSpPr>
            <p:nvPr/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</a:extLst>
            </p:cNvPr>
            <p:cNvCxnSpPr>
              <a:cxnSpLocks/>
            </p:cNvCxnSpPr>
            <p:nvPr/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</a:extLst>
            </p:cNvPr>
            <p:cNvSpPr/>
            <p:nvPr/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</a:extLst>
            </p:cNvPr>
            <p:cNvSpPr/>
            <p:nvPr/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732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89408"/>
            <a:ext cx="10515600" cy="38217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365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0517C94-3B1E-4991-BED3-41F8B0158A00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34506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3467" y="3246434"/>
            <a:ext cx="628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spc="1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73BAE12-D270-459D-897B-6833652BB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06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>
              <a:lumMod val="60000"/>
              <a:lumOff val="4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housing@cityofmerced.org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ityofmerced.org/housing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8">
            <a:extLst>
              <a:ext uri="{FF2B5EF4-FFF2-40B4-BE49-F238E27FC236}">
                <a16:creationId xmlns:a16="http://schemas.microsoft.com/office/drawing/2014/main" id="{A38827F1-3359-44F6-9009-43AE2B17F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"/>
            <a:ext cx="12192001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10">
            <a:extLst>
              <a:ext uri="{FF2B5EF4-FFF2-40B4-BE49-F238E27FC236}">
                <a16:creationId xmlns:a16="http://schemas.microsoft.com/office/drawing/2014/main" id="{17AFAD67-5350-4773-886F-D6DD7E66D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7346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web of dots connected">
            <a:extLst>
              <a:ext uri="{FF2B5EF4-FFF2-40B4-BE49-F238E27FC236}">
                <a16:creationId xmlns:a16="http://schemas.microsoft.com/office/drawing/2014/main" id="{E8FB20C3-EB6D-47FE-BBFB-27952E7349F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0000"/>
          </a:blip>
          <a:srcRect l="20638" r="-1" b="-1"/>
          <a:stretch/>
        </p:blipFill>
        <p:spPr>
          <a:xfrm>
            <a:off x="-1095" y="7740"/>
            <a:ext cx="12189789" cy="6873457"/>
          </a:xfrm>
          <a:prstGeom prst="rect">
            <a:avLst/>
          </a:prstGeom>
          <a:ln w="12700">
            <a:noFill/>
          </a:ln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"/>
            <a:ext cx="12192000" cy="6857996"/>
            <a:chOff x="572" y="-1"/>
            <a:chExt cx="12192000" cy="6857996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9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738798D-F375-4343-8140-1292A59B47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468" y="967564"/>
            <a:ext cx="11249242" cy="5699049"/>
          </a:xfrm>
          <a:solidFill>
            <a:schemeClr val="bg2">
              <a:lumMod val="90000"/>
              <a:lumOff val="10000"/>
            </a:schemeClr>
          </a:solidFill>
          <a:ln w="38100">
            <a:solidFill>
              <a:schemeClr val="accent1"/>
            </a:solidFill>
          </a:ln>
        </p:spPr>
        <p:txBody>
          <a:bodyPr anchor="t">
            <a:normAutofit fontScale="90000"/>
          </a:bodyPr>
          <a:lstStyle/>
          <a:p>
            <a:pPr algn="ctr">
              <a:tabLst>
                <a:tab pos="4284663" algn="l"/>
              </a:tabLst>
            </a:pPr>
            <a:br>
              <a:rPr lang="en-US" sz="4000" i="1" u="sng" spc="600" dirty="0">
                <a:solidFill>
                  <a:srgbClr val="FFFFFF"/>
                </a:solidFill>
              </a:rPr>
            </a:br>
            <a:r>
              <a:rPr lang="en-US" sz="4000" i="1" u="sng" spc="600" dirty="0">
                <a:solidFill>
                  <a:srgbClr val="FFFFFF"/>
                </a:solidFill>
              </a:rPr>
              <a:t>Welcome</a:t>
            </a:r>
            <a:br>
              <a:rPr lang="en-US" sz="44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Notice of Funding Opportunity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Information Meetings</a:t>
            </a:r>
            <a:br>
              <a:rPr lang="en-US" sz="4000" dirty="0">
                <a:solidFill>
                  <a:srgbClr val="FFFFFF"/>
                </a:solidFill>
              </a:rPr>
            </a:br>
            <a:br>
              <a:rPr lang="en-US" sz="16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(2025 HUD Annual Action Plan)</a:t>
            </a:r>
            <a:br>
              <a:rPr lang="en-US" sz="4400" dirty="0">
                <a:solidFill>
                  <a:srgbClr val="FFFFFF"/>
                </a:solidFill>
              </a:rPr>
            </a:br>
            <a:br>
              <a:rPr lang="en-US" sz="44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Meeting #1: Wednesday, January 29, 10:00 a.m.</a:t>
            </a:r>
            <a:br>
              <a:rPr lang="en-US" sz="2400" i="1" dirty="0">
                <a:solidFill>
                  <a:srgbClr val="FFFFFF"/>
                </a:solidFill>
              </a:rPr>
            </a:br>
            <a:r>
              <a:rPr lang="en-US" sz="2400" i="1" dirty="0">
                <a:solidFill>
                  <a:srgbClr val="FFFFFF"/>
                </a:solidFill>
              </a:rPr>
              <a:t>Meeting #2: Thursday, January 30, 2:00 p.m.</a:t>
            </a:r>
            <a:endParaRPr lang="en-US" sz="3100" i="1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5F5894-CB91-47A6-ADBF-4C73D8318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5872" y="265819"/>
            <a:ext cx="8955854" cy="560719"/>
          </a:xfrm>
          <a:solidFill>
            <a:schemeClr val="bg2">
              <a:lumMod val="90000"/>
              <a:lumOff val="10000"/>
            </a:schemeClr>
          </a:solidFill>
          <a:ln w="38100">
            <a:solidFill>
              <a:schemeClr val="accent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2400" dirty="0">
                <a:solidFill>
                  <a:srgbClr val="FFFFFF"/>
                </a:solidFill>
              </a:rPr>
              <a:t>City of Merced Housing Division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56078D3-F4F3-4009-9794-85FF93E112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972" y="237909"/>
            <a:ext cx="1412916" cy="1412916"/>
          </a:xfrm>
          <a:prstGeom prst="rect">
            <a:avLst/>
          </a:prstGeom>
        </p:spPr>
      </p:pic>
      <p:pic>
        <p:nvPicPr>
          <p:cNvPr id="59" name="Picture 58" descr="Logo, company name&#10;&#10;Description automatically generated">
            <a:extLst>
              <a:ext uri="{FF2B5EF4-FFF2-40B4-BE49-F238E27FC236}">
                <a16:creationId xmlns:a16="http://schemas.microsoft.com/office/drawing/2014/main" id="{1AF65E2E-6A2F-4EF6-B175-FF78224D77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44" y="242689"/>
            <a:ext cx="1500650" cy="140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944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553" y="184110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CDBG- Responsibilities /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1073888"/>
            <a:ext cx="11621395" cy="5672145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Compliance with CDBG/HOME Regulations: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 and Subrecipient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Compliance with the Primary Objective: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</a:t>
            </a:r>
            <a:endParaRPr lang="en-US" sz="1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Not less than 70% of CDBG expenditures shall be for activities to benefit LMI persons [570.208(a)]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Compliance with environmental review procedures: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City, as “Responsible Entity”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Compliance with cost principles: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 and Subrecipient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Compliance with basic eligible activities: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 and Subrecipient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Compliance with one of the three National Objectives: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 and Subrecipient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1. Activities benefitting LMI persons: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LMA – Area Benefit Activities: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Census Tract or Specified Area – Residential 51% LMI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LMC – Limited Clientele Activities:</a:t>
            </a:r>
          </a:p>
          <a:p>
            <a:pPr lvl="3"/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(A) “Presumed Benefit:”  HUD has predetermined eight specific groups are 51% or more LMI:  abused children, battered spouses, elderly persons, severely disabled adults, homeless persons, illiterate adults, persons living with AIDS, and migrant farm workers: or,</a:t>
            </a:r>
          </a:p>
          <a:p>
            <a:pPr lvl="3"/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(B) require income documentation to prove 51% are LMI; or, </a:t>
            </a:r>
          </a:p>
          <a:p>
            <a:pPr lvl="3"/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(C) have income eligibility requirements which limit the activity exclusively to LMI persons; or, </a:t>
            </a:r>
          </a:p>
          <a:p>
            <a:pPr lvl="3"/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(D) be of such nature and such location that it can be concluded that the activity’s clientele will primarily be LMI persons</a:t>
            </a:r>
          </a:p>
          <a:p>
            <a:pPr lvl="3"/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251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553" y="184110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CDBG- Responsibilities / Requirements (continued)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9557" y="1073888"/>
            <a:ext cx="11772890" cy="5672145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LMH – Housing Activities: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housing that will be occupied by 51% LMI households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LMJ – Job Creation/Retention Activities: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at least 51% of Full Time Equivalent (FTE) jobs involve the employment of LMI persons (Economic Development activities)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2. Activities which aid in the prevention or elimination of slums or blight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3. Activities designed to meet community development needs having a particular urgency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HUD CDBG Performance Measurement System: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Subrecipient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Objectives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Broadly framed -- Creating Suitable Living Environments; Providing Decent Housing; or Creating Economic Opportunities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Outcomes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Asks the question – “What is the type of change sought?”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Three categories:  1) Availability/Accessibility; 2) Affordability; or, 3) Sustainability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Indicators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– Units of changes/outcomes --- the data parameters you will report: 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Number of persons, households, businesses, units, beds, etc. assisted; and,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Income level (30%, 50%, 80% of AMI); and,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Race, ethnicity, and disability data for all LMC categories (not LMA, slum/blight, or urgent need national objectives)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Reporting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– end of the year (June); summarizing all above + narrative of accomplishments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Recordkeeping is VERY important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minimum five year retention; time sheets, payroll, client docs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Monitoring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Remote / Site:  Income documentation; recordkeeping; housing/safety standards</a:t>
            </a:r>
          </a:p>
        </p:txBody>
      </p:sp>
    </p:spTree>
    <p:extLst>
      <p:ext uri="{BB962C8B-B14F-4D97-AF65-F5344CB8AC3E}">
        <p14:creationId xmlns:p14="http://schemas.microsoft.com/office/powerpoint/2010/main" val="2426078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03" y="184109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>
                <a:solidFill>
                  <a:schemeClr val="bg1">
                    <a:lumMod val="95000"/>
                    <a:lumOff val="5000"/>
                  </a:schemeClr>
                </a:solidFill>
              </a:rPr>
              <a:t>HUD Eligible Census Tracts</a:t>
            </a:r>
            <a:endParaRPr lang="en-US" sz="48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1383885"/>
            <a:ext cx="4756282" cy="4897560"/>
          </a:xfrm>
          <a:ln w="31750" cmpd="thickThin">
            <a:solidFill>
              <a:schemeClr val="bg2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HUD Eligible Census Tract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At least 51% of the residential households have incomes at or below 80% of the Area Median Income (AMI)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U.S. Census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LMA (Low Mod Area)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National Objective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Income levels predetermined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Income level data collection not required for LMA projects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C8CC8B-C816-45A1-9BBC-129C319526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46713" y="1383885"/>
            <a:ext cx="6587323" cy="4901029"/>
          </a:xfrm>
          <a:prstGeom prst="rect">
            <a:avLst/>
          </a:prstGeom>
          <a:ln w="44450" cmpd="thickThin">
            <a:solidFill>
              <a:schemeClr val="bg2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305432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386" y="290436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What is a Subrecipient? </a:t>
            </a:r>
            <a:r>
              <a:rPr lang="en-US" sz="4800" dirty="0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46DF27-9F1D-C78C-02DB-E25539F77DED}"/>
              </a:ext>
            </a:extLst>
          </p:cNvPr>
          <p:cNvSpPr txBox="1"/>
          <p:nvPr/>
        </p:nvSpPr>
        <p:spPr>
          <a:xfrm>
            <a:off x="363386" y="1186635"/>
            <a:ext cx="11452585" cy="5511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Defined by 24 CFR 570.500(c) as: </a:t>
            </a:r>
          </a:p>
          <a:p>
            <a:pPr marL="971550" lvl="2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 public or private nonprofit agency, authority, or organization receiving CDBG funds to undertake activities eligible for such assistance under subpart C – Eligible Activities (570.200)</a:t>
            </a:r>
          </a:p>
          <a:p>
            <a:pPr marL="971550" lvl="2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 special circumstances covered under 24 CFR 570.201(o), a subrecipient can be a for-profit agency, but </a:t>
            </a:r>
            <a:r>
              <a:rPr lang="en-US" sz="1900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only</a:t>
            </a:r>
            <a:r>
              <a:rPr lang="en-US" sz="19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when carrying out authorized economic development activities.</a:t>
            </a:r>
          </a:p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Private Nonprofits – </a:t>
            </a:r>
            <a:r>
              <a:rPr lang="en-US" sz="19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usually, but not always, corporations, associations, agencies, or faith-based organizations with nonprofit status under the Internal Revenue Code section 501(c)(3)</a:t>
            </a:r>
          </a:p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Community-based Development Organizations (CBDOs) </a:t>
            </a:r>
            <a:r>
              <a:rPr lang="en-US" sz="19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may be designated as a subrecipient to carry out special activities such as economic development or new housing construction on behalf of the City.</a:t>
            </a:r>
          </a:p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Governmental Agencies </a:t>
            </a:r>
            <a:r>
              <a:rPr lang="en-US" sz="19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quasi-governmental public agencies, commissions, or authorities, such as a public housing authority, independent from the City and carrying out authorized CDBG activities. </a:t>
            </a:r>
          </a:p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Entitlement Grantee/City departments </a:t>
            </a:r>
            <a:r>
              <a:rPr lang="en-US" sz="19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interdepartmental agreement/memorandum of understanding (MOU)</a:t>
            </a:r>
          </a:p>
          <a:p>
            <a:pPr marL="227012" lvl="1" algn="ctr">
              <a:spcBef>
                <a:spcPts val="500"/>
              </a:spcBef>
            </a:pPr>
            <a:r>
              <a:rPr lang="en-US" sz="1900" b="1" dirty="0">
                <a:solidFill>
                  <a:srgbClr val="92D050"/>
                </a:solidFill>
              </a:rPr>
              <a:t>*  Each Subrecipient is subject to the requirements of 24 CFR 570.503 – Agreements with Subrecipients</a:t>
            </a:r>
          </a:p>
        </p:txBody>
      </p:sp>
    </p:spTree>
    <p:extLst>
      <p:ext uri="{BB962C8B-B14F-4D97-AF65-F5344CB8AC3E}">
        <p14:creationId xmlns:p14="http://schemas.microsoft.com/office/powerpoint/2010/main" val="1898874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386" y="290436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Pre-Award Assessment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3339087"/>
            <a:ext cx="11621395" cy="1755421"/>
          </a:xfr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46DF27-9F1D-C78C-02DB-E25539F77DED}"/>
              </a:ext>
            </a:extLst>
          </p:cNvPr>
          <p:cNvSpPr txBox="1"/>
          <p:nvPr/>
        </p:nvSpPr>
        <p:spPr>
          <a:xfrm>
            <a:off x="372693" y="1139405"/>
            <a:ext cx="11461893" cy="6304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7012" lvl="1">
              <a:spcBef>
                <a:spcPts val="500"/>
              </a:spcBef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Important!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- to reduce risk of problems, develop effective agreements, and to establish special procedures/monitoring to ensure mutual goals are met.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Assess the nature of the activity,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Whether the proposed plan for carrying out the activity is realistic,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Whether the organization’s ability to do the work in a timely manner; and,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Whether there is a possibility of any potential conflicts of interest.</a:t>
            </a:r>
          </a:p>
          <a:p>
            <a:pPr marL="227012" lvl="1">
              <a:spcBef>
                <a:spcPts val="500"/>
              </a:spcBef>
            </a:pPr>
            <a:endParaRPr lang="en-US" sz="1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227012" lvl="1">
              <a:spcBef>
                <a:spcPts val="500"/>
              </a:spcBef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Conflict of Interest (24 CFR 570.611) – main points:</a:t>
            </a:r>
          </a:p>
          <a:p>
            <a:pPr marL="569912" lvl="1" indent="-3429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Covered person(s)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any person who is an employee, agent, consultant, officer, or elected official or appointed official of the recipient (City), or of any designated public agencies, </a:t>
            </a:r>
            <a:r>
              <a:rPr lang="en-US" b="1" i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or of subrecipients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that are receiving funds under this part.</a:t>
            </a:r>
          </a:p>
          <a:p>
            <a:pPr marL="569912" lvl="1" indent="-342900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Conflicts prohibited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no covered person(s) who exercise or have exercised any functions or responsibilities with respect to CDBG assisted activities, or who are in a position to participate in a 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decisionmaking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process or gain inside information regarding such activities, may obtain a financial interest or benefit from a CDBG-assisted activity; or have a financial interest in any CDBG contract, subcontract, or agreement; or with respect to the proceeds of the CDBG-assisted activity, either for themselves or those with whom they have business or immediate family ties, during their tenure or for one year after.</a:t>
            </a:r>
          </a:p>
          <a:p>
            <a:pPr marL="227012" lvl="1">
              <a:spcBef>
                <a:spcPts val="500"/>
              </a:spcBef>
            </a:pPr>
            <a:endParaRPr lang="en-US" sz="19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227012" lvl="1">
              <a:spcBef>
                <a:spcPts val="500"/>
              </a:spcBef>
            </a:pPr>
            <a:endParaRPr lang="en-US" sz="19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7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699" y="184110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Requirements for Project Selection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3339087"/>
            <a:ext cx="11621395" cy="1755421"/>
          </a:xfr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46DF27-9F1D-C78C-02DB-E25539F77DED}"/>
              </a:ext>
            </a:extLst>
          </p:cNvPr>
          <p:cNvSpPr txBox="1"/>
          <p:nvPr/>
        </p:nvSpPr>
        <p:spPr>
          <a:xfrm>
            <a:off x="382012" y="977639"/>
            <a:ext cx="11452580" cy="5514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Applicant is a IRS-registered non-profit organization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Sam.gov / UEI number (Unique Entity Identifier)</a:t>
            </a:r>
          </a:p>
          <a:p>
            <a:pPr marL="1027112" lvl="2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Not required to completed full SAM registration to obtain a UEI, but must have the UEI number to apply for and receive federal funding.</a:t>
            </a:r>
          </a:p>
          <a:p>
            <a:pPr marL="1027112" lvl="2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HUD requirement of the City to ensure this (2 CFR 25.300)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Project is eligible </a:t>
            </a: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and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meets one of the three broad National Objectives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Activity will benefit at least 51 percent of LMI persons, </a:t>
            </a:r>
            <a:r>
              <a:rPr lang="en-US" b="1" i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and which can be documented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Fits into the community priorities set out by the </a:t>
            </a:r>
            <a:r>
              <a:rPr lang="en-US" b="1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ConPlan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Project can be completed in a reasonable time frame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Prior experience with CDBG – </a:t>
            </a: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or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– prior experience with other grants/similar projects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Financial capacity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Financial stability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not completely reliant on CDBG funds over time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Adequate staffing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Organizational strength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(recordkeeping, filing systems, financial systems, existence of written procedures manual for financial management and personnel/bylaws)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Cost reasonableness/effectiveness and risk analysis</a:t>
            </a:r>
          </a:p>
          <a:p>
            <a:pPr marL="569912" lvl="1" indent="-342900">
              <a:spcBef>
                <a:spcPts val="500"/>
              </a:spcBef>
              <a:buFont typeface="Wingdings" panose="05000000000000000000" pitchFamily="2" charset="2"/>
              <a:buChar char="ü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Passes the </a:t>
            </a:r>
            <a:r>
              <a:rPr lang="en-US" b="1">
                <a:solidFill>
                  <a:schemeClr val="bg1">
                    <a:lumMod val="95000"/>
                    <a:lumOff val="5000"/>
                  </a:schemeClr>
                </a:solidFill>
              </a:rPr>
              <a:t>pre-award assessment</a:t>
            </a:r>
          </a:p>
        </p:txBody>
      </p:sp>
    </p:spTree>
    <p:extLst>
      <p:ext uri="{BB962C8B-B14F-4D97-AF65-F5344CB8AC3E}">
        <p14:creationId xmlns:p14="http://schemas.microsoft.com/office/powerpoint/2010/main" val="2363786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625" y="208580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Eligible Costs</a:t>
            </a:r>
            <a:endParaRPr lang="en-US" sz="4000" dirty="0">
              <a:solidFill>
                <a:srgbClr val="92D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46DF27-9F1D-C78C-02DB-E25539F77DED}"/>
              </a:ext>
            </a:extLst>
          </p:cNvPr>
          <p:cNvSpPr txBox="1"/>
          <p:nvPr/>
        </p:nvSpPr>
        <p:spPr>
          <a:xfrm>
            <a:off x="170121" y="1449395"/>
            <a:ext cx="11855302" cy="423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Reimbursement – based programming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no advances except in special circumstances per 2 CFR Part 200</a:t>
            </a:r>
          </a:p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Costs – Basic Considerations: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2 CFR Part 200</a:t>
            </a:r>
          </a:p>
          <a:p>
            <a:pPr marL="514350" lvl="2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Indirect Costs:</a:t>
            </a:r>
          </a:p>
          <a:p>
            <a:pPr marL="9715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Costs of an organization that are not easily assignable to a particular project/program, but are necessary to the operation of the organization/performance, such as facility operation and maintenance, depreciation, and administrative salaries that cannot be considered direct costs.</a:t>
            </a:r>
          </a:p>
          <a:p>
            <a:pPr marL="9715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Develop an indirect cost allocation plan for determining the appropriate share of administrative costs and submit plan to City for approval</a:t>
            </a:r>
          </a:p>
          <a:p>
            <a:pPr marL="9715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Discouraged, so as to provide as much of the funds as possible to assisting residents/program</a:t>
            </a:r>
          </a:p>
          <a:p>
            <a:pPr marL="514350" lvl="2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Direct Costs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attributed directly to a specific cost objective and tracked in distinct categories such as personnel, travel, supplies, etc.</a:t>
            </a:r>
          </a:p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If ever in doubt if a cost is eligible before you provide it in your program, please ASK! </a:t>
            </a:r>
          </a:p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9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If ineligible, City/HUD will not reimburse</a:t>
            </a:r>
          </a:p>
        </p:txBody>
      </p:sp>
    </p:spTree>
    <p:extLst>
      <p:ext uri="{BB962C8B-B14F-4D97-AF65-F5344CB8AC3E}">
        <p14:creationId xmlns:p14="http://schemas.microsoft.com/office/powerpoint/2010/main" val="2331762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625" y="208580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Invoice Submittal and Payment</a:t>
            </a:r>
            <a:endParaRPr lang="en-US" sz="4000" dirty="0">
              <a:solidFill>
                <a:srgbClr val="92D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46DF27-9F1D-C78C-02DB-E25539F77DED}"/>
              </a:ext>
            </a:extLst>
          </p:cNvPr>
          <p:cNvSpPr txBox="1"/>
          <p:nvPr/>
        </p:nvSpPr>
        <p:spPr>
          <a:xfrm>
            <a:off x="365625" y="1060258"/>
            <a:ext cx="11452585" cy="5698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lvl="1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Invoicing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– City templates (staff hours, mileage, etc.)</a:t>
            </a:r>
          </a:p>
          <a:p>
            <a:pPr marL="971550" lvl="2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Importance of correctness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ineligible expenses </a:t>
            </a: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will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be rejected.  </a:t>
            </a:r>
          </a:p>
          <a:p>
            <a:pPr marL="14287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Addition/subtraction errors and general disorganization will be sent back to fix/resubmit!</a:t>
            </a:r>
          </a:p>
          <a:p>
            <a:pPr marL="971550" lvl="2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Final invoice for program –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mark as “Final Invoice” to enable closeout of project in HUD system</a:t>
            </a:r>
          </a:p>
          <a:p>
            <a:pPr marL="14287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Prior to June 30, 2025</a:t>
            </a:r>
          </a:p>
          <a:p>
            <a:pPr marL="14287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Make sure required ethnicity/income/outcome reporting is submitted at least quarterly!</a:t>
            </a:r>
          </a:p>
          <a:p>
            <a:pPr marL="971550" lvl="2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Do not alter documents, and remember conflict of interest when requesting payments</a:t>
            </a:r>
          </a:p>
          <a:p>
            <a:pPr marL="14287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Suspicious documents/reimbursements will be rejected due to high risk expenditure</a:t>
            </a:r>
          </a:p>
          <a:p>
            <a:pPr marL="971550" lvl="2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Cash Management (2 CFR 200.305)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</a:t>
            </a:r>
            <a:r>
              <a:rPr lang="en-US" i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Reimbursement method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; based on actual/documented expenditures.  </a:t>
            </a:r>
          </a:p>
          <a:p>
            <a:pPr marL="14287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Backup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copy of bill/invoice/store receipt, description of expense &amp; how it relates to program, photographs of use in project, evidence of payment (cancelled check, 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etc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14287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Cash advance method only under case-by-case special circumstances /dep upon project</a:t>
            </a:r>
          </a:p>
          <a:p>
            <a:pPr marL="971550" lvl="2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 internal processing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allow approximately 6 weeks</a:t>
            </a:r>
          </a:p>
          <a:p>
            <a:pPr marL="14287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Housing Division staff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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Corrections (return/resubmittal)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final recheck</a:t>
            </a:r>
          </a:p>
          <a:p>
            <a:pPr marL="14287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final approval &amp; preparation for routing</a:t>
            </a:r>
          </a:p>
          <a:p>
            <a:pPr marL="1428750" lvl="3" indent="-287338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Finance check run schedule</a:t>
            </a:r>
          </a:p>
        </p:txBody>
      </p:sp>
    </p:spTree>
    <p:extLst>
      <p:ext uri="{BB962C8B-B14F-4D97-AF65-F5344CB8AC3E}">
        <p14:creationId xmlns:p14="http://schemas.microsoft.com/office/powerpoint/2010/main" val="1951824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03" y="184109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2025 Annual Action Plan – Project Funding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1073888"/>
            <a:ext cx="11621395" cy="5672145"/>
          </a:xfr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8380E0-8808-4885-80F9-6D89F1BCD701}"/>
              </a:ext>
            </a:extLst>
          </p:cNvPr>
          <p:cNvSpPr txBox="1"/>
          <p:nvPr/>
        </p:nvSpPr>
        <p:spPr>
          <a:xfrm>
            <a:off x="425305" y="1267896"/>
            <a:ext cx="1146189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Technical Assistance Appointments available – </a:t>
            </a:r>
            <a:r>
              <a:rPr lang="en-US" sz="2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call or email to schedule prior to deadline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Email:  </a:t>
            </a: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housing@cityofmerced.org</a:t>
            </a:r>
            <a:endParaRPr lang="en-US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Phone:  209-388-8988</a:t>
            </a:r>
          </a:p>
          <a:p>
            <a:pPr lvl="1">
              <a:defRPr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Applications can be found at</a:t>
            </a:r>
            <a:r>
              <a:rPr lang="en-US" sz="2000" b="1" dirty="0">
                <a:solidFill>
                  <a:srgbClr val="002060"/>
                </a:solidFill>
              </a:rPr>
              <a:t>:  </a:t>
            </a:r>
            <a:r>
              <a:rPr lang="en-US" sz="2000" dirty="0">
                <a:solidFill>
                  <a:srgbClr val="00206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www.cityofmerced.org/housing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NOFO page: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Application forms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Guideline books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CDBG / HOME and Administrative Regulations</a:t>
            </a:r>
          </a:p>
          <a:p>
            <a:pPr lvl="2"/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Fill-in PDF forms (5):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Application Submittal Checklist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Application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Appendix C-1 – total project funding (all sources and amounts used in project)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Appendix C-2 – detailed project budget for requested funds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Different C-2 forms for public service and housing/capital improvement projects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Appendix C-3 – supplemental questions</a:t>
            </a:r>
          </a:p>
        </p:txBody>
      </p:sp>
    </p:spTree>
    <p:extLst>
      <p:ext uri="{BB962C8B-B14F-4D97-AF65-F5344CB8AC3E}">
        <p14:creationId xmlns:p14="http://schemas.microsoft.com/office/powerpoint/2010/main" val="2499100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304" y="2238495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Questions?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3339087"/>
            <a:ext cx="11621395" cy="1755421"/>
          </a:xfr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849C2B-34CC-42F5-A5D6-3148A8C28298}"/>
              </a:ext>
            </a:extLst>
          </p:cNvPr>
          <p:cNvSpPr txBox="1"/>
          <p:nvPr/>
        </p:nvSpPr>
        <p:spPr>
          <a:xfrm>
            <a:off x="1688841" y="3429000"/>
            <a:ext cx="89853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Thank you for attending – we are grateful for your partnership and interest!</a:t>
            </a:r>
          </a:p>
        </p:txBody>
      </p:sp>
    </p:spTree>
    <p:extLst>
      <p:ext uri="{BB962C8B-B14F-4D97-AF65-F5344CB8AC3E}">
        <p14:creationId xmlns:p14="http://schemas.microsoft.com/office/powerpoint/2010/main" val="40433852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03" y="184109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About the City of Merced Housing Division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1073888"/>
            <a:ext cx="11621395" cy="5526595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Housing, Planning, &amp; Inspection Services Divisions 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Development Services Department</a:t>
            </a:r>
            <a:endParaRPr lang="en-US" b="1" dirty="0">
              <a:solidFill>
                <a:schemeClr val="bg1">
                  <a:lumMod val="95000"/>
                  <a:lumOff val="5000"/>
                </a:schemeClr>
              </a:solidFill>
              <a:sym typeface="Wingdings" panose="05000000000000000000" pitchFamily="2" charset="2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Federal Grants received from HUD (U.S. Housing and Urban Development)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State Grants – CA HCD (California Housing and Community Development)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Local Affordable Housing Funding Streams – Affordable Housing Fund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 General Fund $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Federal grant programs administered: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Community Development Block Grant (CDBG) - yearly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HOME Investment Partnership Program (HOME) – yearly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2020 CARES Act: “</a:t>
            </a: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oronavirus </a:t>
            </a: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id, </a:t>
            </a: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R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elief, and </a:t>
            </a: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E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conomic </a:t>
            </a: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S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ecurity” Act  --  Coronavirus CDBG (CDBG-CV) funds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Immediate –COVID-19 prevention/response/recovery (Summer 2020)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 Needs = Rental/Mortgage/Utility, Food Bank, and  Business/Microenterprise Assistance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2021 American Rescue Plan Act  -- Home Investment Partnership Program – American Rescue Plan (HOME-ARP)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Long term COVID-19 Recovery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 HOME-ARP Allocation Plan (April 2023)   Needs  =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Affordable Rental Housing Construction/all QP’s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State grant programs &amp; grants administered: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Partnership with Self Help Enterprises to administer: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CalHome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‘21 – First Time Homebuyer Assistance &amp; Homeowner Rehab programs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State HOME ‘15 – Existing Program Income from paid loans – Reuse towards new FTHB loans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CalHome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‘06/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CalHome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’12:  active first time homebuyer loans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SB2 Planning Grant – “off the shelf” ADU and Duplex/Triplex plans; Tiny Home &amp; ADU ordinance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PLHA – Permanent Local Housing Allocation – Affordable Housing projects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LEAP – Local Early Action Planning Grant – Zoning/Subdivision Ordinance &amp; General Plan amendments; Pro-housing Policies</a:t>
            </a:r>
          </a:p>
        </p:txBody>
      </p:sp>
    </p:spTree>
    <p:extLst>
      <p:ext uri="{BB962C8B-B14F-4D97-AF65-F5344CB8AC3E}">
        <p14:creationId xmlns:p14="http://schemas.microsoft.com/office/powerpoint/2010/main" val="4154455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052" y="184110"/>
            <a:ext cx="11762108" cy="651914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650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Federal Funding- CDBG &amp; HOME funds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051" y="977639"/>
            <a:ext cx="11836949" cy="5589712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“Entitlement Community” = largest jurisdiction in County with population over 50,000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 receives yearly allocations of CDBG and HOME funds in a Five-Year cycle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Consolidated Plan / Five-Year Strategic Plan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Multiple broad level needs assessments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goals, project types, and target populations identified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Assessed needs are to be addressed over the five-year period through annual project funding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Annual Action Plan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= Yearly needs assessment / projects to address </a:t>
            </a:r>
            <a:r>
              <a:rPr lang="en-U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ConPlan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goals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CAPER (Consolidated Annual Performance &amp; Evaluation Report)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= post-year progress report/eval</a:t>
            </a:r>
          </a:p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Resident / Community Input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Citizen Participation Plan (CPP)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= lays out how we will communicate with community each cycle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Input of low-income residents is crucial to be able to accurately direct funding where most needed!!</a:t>
            </a:r>
          </a:p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1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CDBG and HOME funds beneficiary populations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Both funds are aimed towards benefitting low-moderate income (LMI) and most vulnerable citizens of the community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CDBG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requires overall minimum of 70% funding to benefit LMI persons or households (goal is 100%)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HOME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requires overall 100% LMI household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Income-Eligible Census Tracts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= areas where at least 51% of households have income of 80% or less of Area Median Income (AMI) – approximately three-quarters of the City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653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03" y="184109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Addressing Community Need – The Process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1073888"/>
            <a:ext cx="11621395" cy="5526595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Development of Five-Year Consolidated Plan - broad: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Needs Assessment (Housing, Homeless, Non-Homeless, Non-Housing)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Housing Market Analysis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(Number, Cost, Condition, Public/Assisted, Barriers, Non-Housing/Economic Development)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Strategic Plan /Five Year Plan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(Priority Needs, Market influence, Goals)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Analysis of Impediments to Fair Housing 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(Mortgage Lending Practices, Public Policies and Practices, Fair Housing Practices = Future Actions to “Affirmatively Further Fair Housing” – commitment to HUD)</a:t>
            </a:r>
          </a:p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Development of each Annual Action Plan – focused: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ConPlan five-year goals and prioritized needs are re-assessed for any adjustments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Assessment by: Community Input Meetings, Surveys, Consultation with other Agencies, Town Hall Meetings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Noting current community needs</a:t>
            </a:r>
          </a:p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Non-profit community org’s – project proposals &amp; funding requests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Proposals addressing the needs, priorities, &amp; goals of the ConPlan/Annual Plan are invited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NOFO – “Notice Of Funding Opportunity” published</a:t>
            </a:r>
          </a:p>
        </p:txBody>
      </p:sp>
    </p:spTree>
    <p:extLst>
      <p:ext uri="{BB962C8B-B14F-4D97-AF65-F5344CB8AC3E}">
        <p14:creationId xmlns:p14="http://schemas.microsoft.com/office/powerpoint/2010/main" val="929549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03" y="184109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Reporting Yearly Accomplishments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1073888"/>
            <a:ext cx="11621395" cy="5672145"/>
          </a:xfr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CAPER report – accomplishments/outcomes reporting to HUD of all subrecipient 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City’s report due to HUD by September 28</a:t>
            </a:r>
            <a:r>
              <a:rPr lang="en-US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Public participation: 15-day comment period &amp; Public Hearing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Reports participant ethnicity, income level, and accomplishment data as of last day of Program Year (June 30)</a:t>
            </a:r>
          </a:p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Reviews activity performance and progress towards ConPlan goals – “Report Card”</a:t>
            </a:r>
          </a:p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Evaluates - why some programs faltered &amp; why some excelled</a:t>
            </a:r>
          </a:p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Examines ways we can improve</a:t>
            </a:r>
          </a:p>
          <a:p>
            <a:pPr marL="3429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Example of data that is reported: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# of affordable housing units added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# of homeowner housing units assisted 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Demographic statistics - Race/Ethnicity and Income Levels assisted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Amount of total funding spent per activity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How we assisted the homeless and prevented homelessness</a:t>
            </a:r>
          </a:p>
          <a:p>
            <a:pPr marL="80010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What low-income areas were served - Eligible Census Tracts (51 percent of households 80% AMI or less)</a:t>
            </a:r>
            <a:endParaRPr lang="en-US" sz="2100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This data is collected from all subrecipient programs – programs are also required to report!!</a:t>
            </a:r>
          </a:p>
        </p:txBody>
      </p:sp>
    </p:spTree>
    <p:extLst>
      <p:ext uri="{BB962C8B-B14F-4D97-AF65-F5344CB8AC3E}">
        <p14:creationId xmlns:p14="http://schemas.microsoft.com/office/powerpoint/2010/main" val="33278631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03" y="184109"/>
            <a:ext cx="11630728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Examples of Basic Eligible Uses – CDBG Funds (24 CFR 570.201)</a:t>
            </a:r>
            <a:endParaRPr lang="en-US" sz="36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1054360"/>
            <a:ext cx="11630714" cy="5710334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All activities </a:t>
            </a: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must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be able to document the LMI beneficiaries of CDBG funding and meet a clear National Objective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City administration and staffing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(max 20% of allocation)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Vacant property acquisition, disposition, demo/clearance, and remediation of environmental contamination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Public Facilities/Improvements - Acquisition, construction, or rehabilitation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senior centers, disabled accessibility improvements, homeless facilities, health centers, youth and childcare centers, facilities for abused/neglected children, neighborhood/community facilities, public parking facilities, flood/storm drainage, water/sewer mains, streets &amp; sidewalk installation, fire stations/equipment, parks/open space development and recreational facilities, non-residential historic preservation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Housing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acquisition &amp; rehabilitation of rental housing for LMI families; energy efficiency improvements as rehab; homeowner rehab (privately-owned single- and multi-family); installation of water/sewer connection lines for LMI homeowners as rehab; direct homeownership assistance and housing counseling; public housing modernization for property owned/operated by a public housing authority; lead-based paint testing and abatement; energy efficiency/weatherization improvements; residential historic preservation (NO new construction)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Economic Development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commercial/industrial property rehab (if privately owned: façade improvements and correction of code violations), acquisition, disposition, clearance, infrastructure; business development/technical assistance; for-profit small business assistance; microenterprise assistance; commercial/industrial infrastructure development, including parking, rail transport, street, water, or other improvements.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Public Services</a:t>
            </a:r>
            <a:r>
              <a:rPr lang="en-US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 (maximum 15% of yearly CDBG allocation)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Homeless/AIDS programs; physical &amp; mental health 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Services for seniors, disabled persons, youth, domestic violence victims, substance abuse, abused/neglected children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Legal and transportation services for LMI persons/specific groups (i.e. elderly transport)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Job, life skills, financial literacy training programs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Subsistence payments (short-term payments for rent/mortgage/utility) &amp; security deposits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Food banks or meal delivery services; neighborhood cleanups</a:t>
            </a:r>
          </a:p>
        </p:txBody>
      </p:sp>
    </p:spTree>
    <p:extLst>
      <p:ext uri="{BB962C8B-B14F-4D97-AF65-F5344CB8AC3E}">
        <p14:creationId xmlns:p14="http://schemas.microsoft.com/office/powerpoint/2010/main" val="17242823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03" y="184109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6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Examples of Eligible Uses - HOME Funds (24 CFR 92.205)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1054360"/>
            <a:ext cx="11461881" cy="554612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HOME funds are designed to increase homeownership and affordable housing opportunities for low- and very low-income persons, including: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Program administration, including fair housing/consultant services (max 10%)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Tenant-based rental assistance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Rental housing rehabilitation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Homeowner rehabilitation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Homebuyer assistance to LMI households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Site acquisition, improvements, demolition, and relocation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New construction of rental housing: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Must serve 100% low- and very low-income families (affordable rental housing projects)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Required to assist specific </a:t>
            </a:r>
            <a:r>
              <a:rPr lang="en-US" sz="1800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Average Median Income (AMI)</a:t>
            </a:r>
            <a:r>
              <a:rPr lang="en-US" sz="1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 percentages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AMI levels (sample: 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10% of units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for 80% AMI, and 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90% of units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for 60% AMI) = 100% LMI</a:t>
            </a:r>
          </a:p>
        </p:txBody>
      </p:sp>
    </p:spTree>
    <p:extLst>
      <p:ext uri="{BB962C8B-B14F-4D97-AF65-F5344CB8AC3E}">
        <p14:creationId xmlns:p14="http://schemas.microsoft.com/office/powerpoint/2010/main" val="303967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03" y="184109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2025 HUD Annual Action Plan – Timeline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03" y="1062255"/>
            <a:ext cx="11621395" cy="5526595"/>
          </a:xfr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Community Input Resident Meetings: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Two meetings:  Wednesday 1/8/25 (virtual) and Thursday 1/16/25 (in-person – Merced Senior Center)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Stakeholder Meetings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Two meetings:  Thursday 1/9/25 (virtual) and Friday 1/17/25 (in-person – Sam Pipes Room/City Hall)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Community Needs / Stakeholder Online Surveys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surveys closed January 17,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Preliminary Draft of 2025-2029 Consolidated Plan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anticipated the week of January 27 (this week)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i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Notice of Funding Opportunity/Applications for Funding &amp; TA</a:t>
            </a:r>
            <a:r>
              <a:rPr lang="en-US" b="1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January – February  </a:t>
            </a:r>
            <a:r>
              <a:rPr lang="en-US" b="1" i="1" dirty="0">
                <a:solidFill>
                  <a:srgbClr val="0070C0"/>
                </a:solidFill>
                <a:sym typeface="Wingdings" panose="05000000000000000000" pitchFamily="2" charset="2"/>
              </a:rPr>
              <a:t>  WE ARE HERE!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Applications screened &amp; scored against several factors - project list developed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Projects help address current community needs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70C0"/>
                </a:solidFill>
              </a:rPr>
              <a:t>Technical Assistance Appointments available – contact Housing staff to schedule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0070C0"/>
                </a:solidFill>
              </a:rPr>
              <a:t>Application Deadline:  February 21,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1</a:t>
            </a:r>
            <a:r>
              <a:rPr lang="en-US" b="1" u="sng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st</a:t>
            </a: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 Public Hearing: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February 18, 2025 - present preliminary budget and eligible project funding requests received for public comment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30-day Public Review and Comment Period: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February 19 to March 20,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Public draft will be posted to website by start of review period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3</a:t>
            </a:r>
            <a:r>
              <a:rPr lang="en-US" baseline="300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rd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resident community meeting (Virtual) -  Tuesday 2/25/25 – to answer community questions about draft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2nd/Final Public Hearing: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May 5, 2025 (tentative)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Additional Public Comment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Council Approval of final drafts of Consolidated Plan/Annual Plan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Award of Project Funding to Non-Profit Organizations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Submit Council-approved plan to HUD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by 5/15/25 (tentative) – dependent upon HUD/Congress appropriations of funding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HUD approval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expected approximately August 2025 (tentative)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Contracts with awarded non-profits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approximately September - November 2025 (tentative)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239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293296F-4C3A-4530-98F5-F83646ACE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89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914D2BD-3C47-433D-81FE-DC6C3959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DD55E4-EA4F-4874-8B5B-6E0EAF4BBF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2950BAF-7673-4138-AEA2-DE7D368CC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BE3E2B5-EA1C-415A-941A-843C7EA1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87FA3A6-E398-4576-B6B8-3328028D84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Graphic 33">
              <a:extLst>
                <a:ext uri="{FF2B5EF4-FFF2-40B4-BE49-F238E27FC236}">
                  <a16:creationId xmlns:a16="http://schemas.microsoft.com/office/drawing/2014/main" id="{EFB597D7-65E0-476A-B9EB-3AA6ED33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Graphic 33">
              <a:extLst>
                <a:ext uri="{FF2B5EF4-FFF2-40B4-BE49-F238E27FC236}">
                  <a16:creationId xmlns:a16="http://schemas.microsoft.com/office/drawing/2014/main" id="{11AA060A-BE0E-4687-8F9E-0E2955D979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E07BDE-E927-4175-820B-81F985407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9103D9E-236B-4AD2-A27C-BF2007A2D9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6701FBB-07FC-4733-9104-D2EF1D6850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0024222-CC64-47B0-A4BF-B40233E43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8B03883-6F44-4FEE-BFBE-4D73F19E7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Graphic 33">
              <a:extLst>
                <a:ext uri="{FF2B5EF4-FFF2-40B4-BE49-F238E27FC236}">
                  <a16:creationId xmlns:a16="http://schemas.microsoft.com/office/drawing/2014/main" id="{5A26ABB5-559E-45EC-8DBC-364F029DD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Graphic 33">
              <a:extLst>
                <a:ext uri="{FF2B5EF4-FFF2-40B4-BE49-F238E27FC236}">
                  <a16:creationId xmlns:a16="http://schemas.microsoft.com/office/drawing/2014/main" id="{339DC07F-79A6-42D3-BDD6-5A262FFC53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1B63EEE-B5E3-42ED-90DF-2948123C7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667" y="4738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0DC7BE8-B819-4865-ACAD-6EE9C9721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D4E431C-C1D8-4876-B98F-A5B555E10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2" y="-1"/>
            <a:ext cx="12192000" cy="6857996"/>
            <a:chOff x="572" y="-1"/>
            <a:chExt cx="12192000" cy="68579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44208C3-6917-46CA-ADEA-1F173BB86D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7" y="6276706"/>
              <a:ext cx="12189811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308417-9765-415C-9CD2-34554792FB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72" y="580876"/>
              <a:ext cx="12192000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F37C25D-FEAA-4C0D-B5F5-CB3AA0914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8134324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88D0890-1EB5-4BFA-99C0-AE7CD3662B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0">
              <a:off x="-2794261" y="3428956"/>
              <a:ext cx="6857912" cy="0"/>
            </a:xfrm>
            <a:prstGeom prst="line">
              <a:avLst/>
            </a:prstGeom>
            <a:ln w="127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Graphic 33">
              <a:extLst>
                <a:ext uri="{FF2B5EF4-FFF2-40B4-BE49-F238E27FC236}">
                  <a16:creationId xmlns:a16="http://schemas.microsoft.com/office/drawing/2014/main" id="{E1483275-1175-404A-97BC-3EEFFA5E7C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77016" y="-1"/>
              <a:ext cx="3637968" cy="580875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Graphic 33">
              <a:extLst>
                <a:ext uri="{FF2B5EF4-FFF2-40B4-BE49-F238E27FC236}">
                  <a16:creationId xmlns:a16="http://schemas.microsoft.com/office/drawing/2014/main" id="{60689BAD-19EB-4F4A-A065-9EB311882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4305089" y="6276705"/>
              <a:ext cx="3581824" cy="581290"/>
            </a:xfrm>
            <a:custGeom>
              <a:avLst/>
              <a:gdLst>
                <a:gd name="connsiteX0" fmla="*/ 0 w 2679858"/>
                <a:gd name="connsiteY0" fmla="*/ 4953 h 434911"/>
                <a:gd name="connsiteX1" fmla="*/ 1336548 w 2679858"/>
                <a:gd name="connsiteY1" fmla="*/ 434912 h 434911"/>
                <a:gd name="connsiteX2" fmla="*/ 2679859 w 2679858"/>
                <a:gd name="connsiteY2" fmla="*/ 0 h 4349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79858" h="434911">
                  <a:moveTo>
                    <a:pt x="0" y="4953"/>
                  </a:moveTo>
                  <a:cubicBezTo>
                    <a:pt x="370427" y="274606"/>
                    <a:pt x="833723" y="434912"/>
                    <a:pt x="1336548" y="434912"/>
                  </a:cubicBezTo>
                  <a:cubicBezTo>
                    <a:pt x="1842326" y="434912"/>
                    <a:pt x="2308289" y="272701"/>
                    <a:pt x="2679859" y="0"/>
                  </a:cubicBezTo>
                </a:path>
              </a:pathLst>
            </a:custGeom>
            <a:noFill/>
            <a:ln w="12700" cap="flat">
              <a:solidFill>
                <a:schemeClr val="accent4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7E3210-D6EA-41EC-AB9C-1C3424EEB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553" y="184110"/>
            <a:ext cx="11461893" cy="793529"/>
          </a:xfrm>
          <a:ln w="38100">
            <a:solidFill>
              <a:schemeClr val="accent1"/>
            </a:solidFill>
          </a:ln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8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Code of Federal Regulations (CFR)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9988D-0295-4D5B-B95B-786AA0543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6051" y="1157011"/>
            <a:ext cx="11621395" cy="5672145"/>
          </a:xfr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CDBG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Title 24 Part 570  (starts at 24 CFR 570.1)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Basic Eligible Activities:  570.201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National Objectives:  570.208 </a:t>
            </a:r>
            <a:r>
              <a:rPr lang="en-US" i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(discussed further next slide)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HOME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  Title 24 Part 92  (starts at 24 CFR 92.1)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Eligible Activities:  92.205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Eligible Project Costs:  92.206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Uniform Administrative Requirements, Cost Principles, and Audit Requirements for Federal Awards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2 CFR Part 200 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Cost Principles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formerly Title 2 Part 230 (“Cost Principles for Non-Profit Organizations”) </a:t>
            </a: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now a part of 2 CFR Part 200 – regulations to be applied for all costs, whether direct or indirect costs</a:t>
            </a:r>
          </a:p>
          <a:p>
            <a:pPr lvl="1"/>
            <a:endParaRPr lang="en-US" sz="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Helpful handbook for Subrecipients: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“Playing by the Rules” </a:t>
            </a:r>
            <a:r>
              <a:rPr lang="en-US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– A Handbook for Subrecipients on Administrative Systems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197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rchVTI">
  <a:themeElements>
    <a:clrScheme name="AnalogousFromLightSeedRightStep">
      <a:dk1>
        <a:srgbClr val="000000"/>
      </a:dk1>
      <a:lt1>
        <a:srgbClr val="FFFFFF"/>
      </a:lt1>
      <a:dk2>
        <a:srgbClr val="413424"/>
      </a:dk2>
      <a:lt2>
        <a:srgbClr val="E2E5E8"/>
      </a:lt2>
      <a:accent1>
        <a:srgbClr val="D19651"/>
      </a:accent1>
      <a:accent2>
        <a:srgbClr val="A9A64F"/>
      </a:accent2>
      <a:accent3>
        <a:srgbClr val="90AB63"/>
      </a:accent3>
      <a:accent4>
        <a:srgbClr val="66B253"/>
      </a:accent4>
      <a:accent5>
        <a:srgbClr val="58B46B"/>
      </a:accent5>
      <a:accent6>
        <a:srgbClr val="53B28E"/>
      </a:accent6>
      <a:hlink>
        <a:srgbClr val="6283AA"/>
      </a:hlink>
      <a:folHlink>
        <a:srgbClr val="7F7F7F"/>
      </a:folHlink>
    </a:clrScheme>
    <a:fontScheme name="Custom 16">
      <a:majorFont>
        <a:latin typeface="Footlight MT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VTI" id="{23FE938F-4DF0-4C94-8546-C2AC6D26660D}" vid="{62E62DA1-385F-4EE3-8841-58A87FAE206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3042</TotalTime>
  <Words>3466</Words>
  <Application>Microsoft Office PowerPoint</Application>
  <PresentationFormat>Widescreen</PresentationFormat>
  <Paragraphs>272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Avenir Next LT Pro</vt:lpstr>
      <vt:lpstr>Calibri</vt:lpstr>
      <vt:lpstr>Footlight MT Light</vt:lpstr>
      <vt:lpstr>Wingdings</vt:lpstr>
      <vt:lpstr>ArchVTI</vt:lpstr>
      <vt:lpstr> Welcome  Notice of Funding Opportunity Information Meetings  (2025 HUD Annual Action Plan)    Meeting #1: Wednesday, January 29, 10:00 a.m. Meeting #2: Thursday, January 30, 2:00 p.m.</vt:lpstr>
      <vt:lpstr>About the City of Merced Housing Division</vt:lpstr>
      <vt:lpstr>Federal Funding- CDBG &amp; HOME funds</vt:lpstr>
      <vt:lpstr>Addressing Community Need – The Process</vt:lpstr>
      <vt:lpstr>Reporting Yearly Accomplishments</vt:lpstr>
      <vt:lpstr>Examples of Basic Eligible Uses – CDBG Funds (24 CFR 570.201)</vt:lpstr>
      <vt:lpstr>Examples of Eligible Uses - HOME Funds (24 CFR 92.205)</vt:lpstr>
      <vt:lpstr>2025 HUD Annual Action Plan – Timeline </vt:lpstr>
      <vt:lpstr>Code of Federal Regulations (CFR)</vt:lpstr>
      <vt:lpstr>CDBG- Responsibilities / Requirements</vt:lpstr>
      <vt:lpstr>CDBG- Responsibilities / Requirements (continued)</vt:lpstr>
      <vt:lpstr>HUD Eligible Census Tracts</vt:lpstr>
      <vt:lpstr>What is a Subrecipient? *</vt:lpstr>
      <vt:lpstr>Pre-Award Assessment</vt:lpstr>
      <vt:lpstr>Requirements for Project Selection</vt:lpstr>
      <vt:lpstr>Eligible Costs</vt:lpstr>
      <vt:lpstr>Invoice Submittal and Payment</vt:lpstr>
      <vt:lpstr>2025 Annual Action Plan – Project Funding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Nutt, Kim</dc:creator>
  <cp:lastModifiedBy>Nutt, Kim</cp:lastModifiedBy>
  <cp:revision>189</cp:revision>
  <cp:lastPrinted>2024-02-28T23:21:47Z</cp:lastPrinted>
  <dcterms:created xsi:type="dcterms:W3CDTF">2022-01-20T19:18:20Z</dcterms:created>
  <dcterms:modified xsi:type="dcterms:W3CDTF">2025-01-29T17:33:55Z</dcterms:modified>
</cp:coreProperties>
</file>