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</p:sldMasterIdLst>
  <p:notesMasterIdLst>
    <p:notesMasterId r:id="rId27"/>
  </p:notesMasterIdLst>
  <p:sldIdLst>
    <p:sldId id="256" r:id="rId3"/>
    <p:sldId id="339" r:id="rId4"/>
    <p:sldId id="258" r:id="rId5"/>
    <p:sldId id="289" r:id="rId6"/>
    <p:sldId id="334" r:id="rId7"/>
    <p:sldId id="318" r:id="rId8"/>
    <p:sldId id="272" r:id="rId9"/>
    <p:sldId id="316" r:id="rId10"/>
    <p:sldId id="336" r:id="rId11"/>
    <p:sldId id="330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31" r:id="rId21"/>
    <p:sldId id="332" r:id="rId22"/>
    <p:sldId id="333" r:id="rId23"/>
    <p:sldId id="337" r:id="rId24"/>
    <p:sldId id="329" r:id="rId25"/>
    <p:sldId id="338" r:id="rId26"/>
  </p:sldIdLst>
  <p:sldSz cx="9144000" cy="6858000" type="screen4x3"/>
  <p:notesSz cx="7102475" cy="9388475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EB Garamond" panose="00000500000000000000" pitchFamily="2" charset="0"/>
      <p:regular r:id="rId32"/>
      <p:bold r:id="rId33"/>
      <p:italic r:id="rId34"/>
      <p:boldItalic r:id="rId35"/>
    </p:embeddedFont>
    <p:embeddedFont>
      <p:font typeface="Garamond" panose="02020404030301010803" pitchFamily="18" charset="0"/>
      <p:regular r:id="rId36"/>
      <p:bold r:id="rId37"/>
      <p: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4" roundtripDataSignature="AMtx7mj2+imgXNDS+QYhxlZmLSSQxnBe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1E02EA7-3355-43AC-B759-658271C0D923}">
  <a:tblStyle styleId="{91E02EA7-3355-43AC-B759-658271C0D923}" styleName="Table_0">
    <a:wholeTbl>
      <a:tcTxStyle b="off" i="off">
        <a:font>
          <a:latin typeface="Tw Cen MT"/>
          <a:ea typeface="Tw Cen MT"/>
          <a:cs typeface="Tw Cen MT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EF2F7"/>
          </a:solidFill>
        </a:fill>
      </a:tcStyle>
    </a:wholeTbl>
    <a:band1H>
      <a:tcTxStyle/>
      <a:tcStyle>
        <a:tcBdr/>
        <a:fill>
          <a:solidFill>
            <a:srgbClr val="DCE5E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CE5EE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6247" autoAdjust="0"/>
  </p:normalViewPr>
  <p:slideViewPr>
    <p:cSldViewPr snapToGrid="0">
      <p:cViewPr varScale="1">
        <p:scale>
          <a:sx n="130" d="100"/>
          <a:sy n="130" d="100"/>
        </p:scale>
        <p:origin x="1122" y="12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2" y="6"/>
            <a:ext cx="3078058" cy="46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80" tIns="45378" rIns="90780" bIns="45378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2828" y="6"/>
            <a:ext cx="3078058" cy="46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80" tIns="45378" rIns="90780" bIns="45378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203325" y="703263"/>
            <a:ext cx="4695825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0574" y="4460248"/>
            <a:ext cx="5681343" cy="4224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80" tIns="45378" rIns="90780" bIns="45378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2" y="8917305"/>
            <a:ext cx="3078058" cy="46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80" tIns="45378" rIns="90780" bIns="45378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2828" y="8917305"/>
            <a:ext cx="3078058" cy="46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80" tIns="45378" rIns="90780" bIns="45378" anchor="b" anchorCtr="0">
            <a:noAutofit/>
          </a:bodyPr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710574" y="4460248"/>
            <a:ext cx="5681343" cy="4224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80" tIns="45378" rIns="90780" bIns="45378" anchor="t" anchorCtr="0">
            <a:normAutofit/>
          </a:bodyPr>
          <a:lstStyle/>
          <a:p>
            <a:pPr marL="0" indent="0"/>
            <a:endParaRPr dirty="0"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4022828" y="8917305"/>
            <a:ext cx="3078058" cy="46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80" tIns="45378" rIns="90780" bIns="4537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</a:t>
            </a:fld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10574" y="4460248"/>
            <a:ext cx="5681343" cy="4224654"/>
          </a:xfrm>
          <a:prstGeom prst="rect">
            <a:avLst/>
          </a:prstGeom>
        </p:spPr>
        <p:txBody>
          <a:bodyPr spcFirstLastPara="1" wrap="square" lIns="90780" tIns="45378" rIns="90780" bIns="4537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285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10574" y="4460248"/>
            <a:ext cx="5681343" cy="4224654"/>
          </a:xfrm>
          <a:prstGeom prst="rect">
            <a:avLst/>
          </a:prstGeom>
        </p:spPr>
        <p:txBody>
          <a:bodyPr spcFirstLastPara="1" wrap="square" lIns="90780" tIns="45378" rIns="90780" bIns="4537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0611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10574" y="4460248"/>
            <a:ext cx="5681343" cy="4224654"/>
          </a:xfrm>
          <a:prstGeom prst="rect">
            <a:avLst/>
          </a:prstGeom>
        </p:spPr>
        <p:txBody>
          <a:bodyPr spcFirstLastPara="1" wrap="square" lIns="90780" tIns="45378" rIns="90780" bIns="4537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1104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10574" y="4460248"/>
            <a:ext cx="5681343" cy="4224654"/>
          </a:xfrm>
          <a:prstGeom prst="rect">
            <a:avLst/>
          </a:prstGeom>
        </p:spPr>
        <p:txBody>
          <a:bodyPr spcFirstLastPara="1" wrap="square" lIns="90780" tIns="45378" rIns="90780" bIns="4537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3911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10574" y="4460248"/>
            <a:ext cx="5681343" cy="4224654"/>
          </a:xfrm>
          <a:prstGeom prst="rect">
            <a:avLst/>
          </a:prstGeom>
        </p:spPr>
        <p:txBody>
          <a:bodyPr spcFirstLastPara="1" wrap="square" lIns="90780" tIns="45378" rIns="90780" bIns="4537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41628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10574" y="4460248"/>
            <a:ext cx="5681343" cy="4224654"/>
          </a:xfrm>
          <a:prstGeom prst="rect">
            <a:avLst/>
          </a:prstGeom>
        </p:spPr>
        <p:txBody>
          <a:bodyPr spcFirstLastPara="1" wrap="square" lIns="90780" tIns="45378" rIns="90780" bIns="4537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56984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10574" y="4460248"/>
            <a:ext cx="5681343" cy="4224654"/>
          </a:xfrm>
          <a:prstGeom prst="rect">
            <a:avLst/>
          </a:prstGeom>
        </p:spPr>
        <p:txBody>
          <a:bodyPr spcFirstLastPara="1" wrap="square" lIns="90780" tIns="45378" rIns="90780" bIns="4537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6210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10574" y="4460248"/>
            <a:ext cx="5681343" cy="4224654"/>
          </a:xfrm>
          <a:prstGeom prst="rect">
            <a:avLst/>
          </a:prstGeom>
        </p:spPr>
        <p:txBody>
          <a:bodyPr spcFirstLastPara="1" wrap="square" lIns="90780" tIns="45378" rIns="90780" bIns="4537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5068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10574" y="4460248"/>
            <a:ext cx="5681343" cy="4224654"/>
          </a:xfrm>
          <a:prstGeom prst="rect">
            <a:avLst/>
          </a:prstGeom>
        </p:spPr>
        <p:txBody>
          <a:bodyPr spcFirstLastPara="1" wrap="square" lIns="90780" tIns="45378" rIns="90780" bIns="4537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5829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10574" y="4460248"/>
            <a:ext cx="5681343" cy="4224654"/>
          </a:xfrm>
          <a:prstGeom prst="rect">
            <a:avLst/>
          </a:prstGeom>
        </p:spPr>
        <p:txBody>
          <a:bodyPr spcFirstLastPara="1" wrap="square" lIns="90780" tIns="45378" rIns="90780" bIns="4537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909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2:notes"/>
          <p:cNvSpPr txBox="1">
            <a:spLocks noGrp="1"/>
          </p:cNvSpPr>
          <p:nvPr>
            <p:ph type="body" idx="1"/>
          </p:nvPr>
        </p:nvSpPr>
        <p:spPr>
          <a:xfrm>
            <a:off x="710574" y="4460248"/>
            <a:ext cx="5681343" cy="4224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80" tIns="45378" rIns="90780" bIns="45378" anchor="t" anchorCtr="0">
            <a:normAutofit/>
          </a:bodyPr>
          <a:lstStyle/>
          <a:p>
            <a:pPr marL="0" indent="0"/>
            <a:endParaRPr dirty="0"/>
          </a:p>
        </p:txBody>
      </p:sp>
      <p:sp>
        <p:nvSpPr>
          <p:cNvPr id="125" name="Google Shape;125;p2:notes"/>
          <p:cNvSpPr txBox="1">
            <a:spLocks noGrp="1"/>
          </p:cNvSpPr>
          <p:nvPr>
            <p:ph type="sldNum" idx="12"/>
          </p:nvPr>
        </p:nvSpPr>
        <p:spPr>
          <a:xfrm>
            <a:off x="4022828" y="8917305"/>
            <a:ext cx="3078058" cy="46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80" tIns="45378" rIns="90780" bIns="4537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53148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10574" y="4460248"/>
            <a:ext cx="5681343" cy="4224654"/>
          </a:xfrm>
          <a:prstGeom prst="rect">
            <a:avLst/>
          </a:prstGeom>
        </p:spPr>
        <p:txBody>
          <a:bodyPr spcFirstLastPara="1" wrap="square" lIns="90780" tIns="45378" rIns="90780" bIns="4537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34819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10574" y="4460248"/>
            <a:ext cx="5681343" cy="4224654"/>
          </a:xfrm>
          <a:prstGeom prst="rect">
            <a:avLst/>
          </a:prstGeom>
        </p:spPr>
        <p:txBody>
          <a:bodyPr spcFirstLastPara="1" wrap="square" lIns="90780" tIns="45378" rIns="90780" bIns="4537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53067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10574" y="4460248"/>
            <a:ext cx="5681343" cy="4224654"/>
          </a:xfrm>
          <a:prstGeom prst="rect">
            <a:avLst/>
          </a:prstGeom>
        </p:spPr>
        <p:txBody>
          <a:bodyPr spcFirstLastPara="1" wrap="square" lIns="90780" tIns="45378" rIns="90780" bIns="4537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12169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10574" y="4460248"/>
            <a:ext cx="5681343" cy="4224654"/>
          </a:xfrm>
          <a:prstGeom prst="rect">
            <a:avLst/>
          </a:prstGeom>
        </p:spPr>
        <p:txBody>
          <a:bodyPr spcFirstLastPara="1" wrap="square" lIns="90780" tIns="45378" rIns="90780" bIns="4537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11852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10574" y="4460248"/>
            <a:ext cx="5681343" cy="4224654"/>
          </a:xfrm>
          <a:prstGeom prst="rect">
            <a:avLst/>
          </a:prstGeom>
        </p:spPr>
        <p:txBody>
          <a:bodyPr spcFirstLastPara="1" wrap="square" lIns="90780" tIns="45378" rIns="90780" bIns="4537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433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5" name="Google Shape;135;p3:notes"/>
          <p:cNvSpPr txBox="1">
            <a:spLocks noGrp="1"/>
          </p:cNvSpPr>
          <p:nvPr>
            <p:ph type="body" idx="1"/>
          </p:nvPr>
        </p:nvSpPr>
        <p:spPr>
          <a:xfrm>
            <a:off x="710574" y="4460248"/>
            <a:ext cx="5681343" cy="4224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80" tIns="45378" rIns="90780" bIns="45378" anchor="t" anchorCtr="0">
            <a:normAutofit/>
          </a:bodyPr>
          <a:lstStyle/>
          <a:p>
            <a:pPr marL="0" indent="0"/>
            <a:endParaRPr dirty="0"/>
          </a:p>
        </p:txBody>
      </p:sp>
      <p:sp>
        <p:nvSpPr>
          <p:cNvPr id="136" name="Google Shape;136;p3:notes"/>
          <p:cNvSpPr txBox="1">
            <a:spLocks noGrp="1"/>
          </p:cNvSpPr>
          <p:nvPr>
            <p:ph type="sldNum" idx="12"/>
          </p:nvPr>
        </p:nvSpPr>
        <p:spPr>
          <a:xfrm>
            <a:off x="4022828" y="8917305"/>
            <a:ext cx="3078058" cy="46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80" tIns="45378" rIns="90780" bIns="45378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3</a:t>
            </a:fld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710574" y="4460248"/>
            <a:ext cx="5681343" cy="4224654"/>
          </a:xfrm>
          <a:prstGeom prst="rect">
            <a:avLst/>
          </a:prstGeom>
        </p:spPr>
        <p:txBody>
          <a:bodyPr spcFirstLastPara="1" wrap="square" lIns="90780" tIns="45378" rIns="90780" bIns="4537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51" name="Google Shape;1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9285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710574" y="4460248"/>
            <a:ext cx="5681343" cy="4224654"/>
          </a:xfrm>
          <a:prstGeom prst="rect">
            <a:avLst/>
          </a:prstGeom>
        </p:spPr>
        <p:txBody>
          <a:bodyPr spcFirstLastPara="1" wrap="square" lIns="90780" tIns="45378" rIns="90780" bIns="4537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51" name="Google Shape;1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3493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710574" y="4489380"/>
            <a:ext cx="5681343" cy="4252248"/>
          </a:xfrm>
          <a:prstGeom prst="rect">
            <a:avLst/>
          </a:prstGeom>
        </p:spPr>
        <p:txBody>
          <a:bodyPr spcFirstLastPara="1" wrap="square" lIns="90780" tIns="45378" rIns="90780" bIns="4537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51" name="Google Shape;1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708025"/>
            <a:ext cx="4724400" cy="354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10574" y="4460248"/>
            <a:ext cx="5681343" cy="4224654"/>
          </a:xfrm>
          <a:prstGeom prst="rect">
            <a:avLst/>
          </a:prstGeom>
        </p:spPr>
        <p:txBody>
          <a:bodyPr spcFirstLastPara="1" wrap="square" lIns="90780" tIns="45378" rIns="90780" bIns="4537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9626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10574" y="4460248"/>
            <a:ext cx="5681343" cy="4224654"/>
          </a:xfrm>
          <a:prstGeom prst="rect">
            <a:avLst/>
          </a:prstGeom>
        </p:spPr>
        <p:txBody>
          <a:bodyPr spcFirstLastPara="1" wrap="square" lIns="90780" tIns="45378" rIns="90780" bIns="4537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9826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10574" y="4460248"/>
            <a:ext cx="5681343" cy="4224654"/>
          </a:xfrm>
          <a:prstGeom prst="rect">
            <a:avLst/>
          </a:prstGeom>
        </p:spPr>
        <p:txBody>
          <a:bodyPr spcFirstLastPara="1" wrap="square" lIns="90780" tIns="45378" rIns="90780" bIns="4537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5692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/>
          <p:nvPr/>
        </p:nvSpPr>
        <p:spPr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9" name="Google Shape;19;p1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rgbClr val="C1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0" name="Google Shape;20;p19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1" name="Google Shape;21;p19"/>
          <p:cNvSpPr txBox="1"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cap="none">
                <a:solidFill>
                  <a:srgbClr val="0020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700"/>
              </a:spcBef>
              <a:spcAft>
                <a:spcPts val="0"/>
              </a:spcAft>
              <a:buSzPts val="1560"/>
              <a:buNone/>
              <a:defRPr sz="2600">
                <a:solidFill>
                  <a:srgbClr val="FFFFFF"/>
                </a:solidFill>
              </a:defRPr>
            </a:lvl1pPr>
            <a:lvl2pPr lvl="1" algn="ctr">
              <a:spcBef>
                <a:spcPts val="550"/>
              </a:spcBef>
              <a:spcAft>
                <a:spcPts val="0"/>
              </a:spcAft>
              <a:buSzPts val="1260"/>
              <a:buNone/>
              <a:defRPr/>
            </a:lvl2pPr>
            <a:lvl3pPr lvl="2" algn="ctr">
              <a:spcBef>
                <a:spcPts val="500"/>
              </a:spcBef>
              <a:spcAft>
                <a:spcPts val="0"/>
              </a:spcAft>
              <a:buSzPts val="135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135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dt" idx="10"/>
          </p:nvPr>
        </p:nvSpPr>
        <p:spPr>
          <a:xfrm>
            <a:off x="76200" y="6068699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24" name="Google Shape;24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81" y="0"/>
            <a:ext cx="1899719" cy="1372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5;p19"/>
          <p:cNvCxnSpPr/>
          <p:nvPr/>
        </p:nvCxnSpPr>
        <p:spPr>
          <a:xfrm>
            <a:off x="-1905000" y="152400"/>
            <a:ext cx="914400" cy="914400"/>
          </a:xfrm>
          <a:prstGeom prst="straightConnector1">
            <a:avLst/>
          </a:prstGeom>
          <a:noFill/>
          <a:ln w="100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9"/>
          <p:cNvSpPr txBox="1">
            <a:spLocks noGrp="1"/>
          </p:cNvSpPr>
          <p:nvPr>
            <p:ph type="title"/>
          </p:nvPr>
        </p:nvSpPr>
        <p:spPr>
          <a:xfrm rot="5400000">
            <a:off x="4823619" y="2339181"/>
            <a:ext cx="5516563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9"/>
          <p:cNvSpPr txBox="1">
            <a:spLocks noGrp="1"/>
          </p:cNvSpPr>
          <p:nvPr>
            <p:ph type="body" idx="1"/>
          </p:nvPr>
        </p:nvSpPr>
        <p:spPr>
          <a:xfrm rot="5400000">
            <a:off x="480218" y="586582"/>
            <a:ext cx="5516564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05" name="Google Shape;105;p29"/>
          <p:cNvSpPr txBox="1">
            <a:spLocks noGrp="1"/>
          </p:cNvSpPr>
          <p:nvPr>
            <p:ph type="dt" idx="10"/>
          </p:nvPr>
        </p:nvSpPr>
        <p:spPr>
          <a:xfrm>
            <a:off x="6553200" y="6248402"/>
            <a:ext cx="2209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29"/>
          <p:cNvSpPr txBox="1">
            <a:spLocks noGrp="1"/>
          </p:cNvSpPr>
          <p:nvPr>
            <p:ph type="ftr" idx="11"/>
          </p:nvPr>
        </p:nvSpPr>
        <p:spPr>
          <a:xfrm>
            <a:off x="457201" y="6248207"/>
            <a:ext cx="55734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  <p:sp>
        <p:nvSpPr>
          <p:cNvPr id="107" name="Google Shape;107;p29"/>
          <p:cNvSpPr/>
          <p:nvPr/>
        </p:nvSpPr>
        <p:spPr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08" name="Google Shape;108;p29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09" name="Google Shape;109;p29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10" name="Google Shape;110;p29"/>
          <p:cNvSpPr txBox="1">
            <a:spLocks noGrp="1"/>
          </p:cNvSpPr>
          <p:nvPr>
            <p:ph type="sldNum" idx="12"/>
          </p:nvPr>
        </p:nvSpPr>
        <p:spPr>
          <a:xfrm rot="5400000">
            <a:off x="5989638" y="14446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OBJEC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20"/>
          <p:cNvCxnSpPr/>
          <p:nvPr/>
        </p:nvCxnSpPr>
        <p:spPr>
          <a:xfrm>
            <a:off x="1295400" y="6360318"/>
            <a:ext cx="7838536" cy="0"/>
          </a:xfrm>
          <a:prstGeom prst="straightConnector1">
            <a:avLst/>
          </a:prstGeom>
          <a:noFill/>
          <a:ln w="15875" cap="flat" cmpd="sng">
            <a:solidFill>
              <a:srgbClr val="C80000">
                <a:alpha val="54901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20"/>
          <p:cNvSpPr txBox="1">
            <a:spLocks noGrp="1"/>
          </p:cNvSpPr>
          <p:nvPr>
            <p:ph type="title"/>
          </p:nvPr>
        </p:nvSpPr>
        <p:spPr>
          <a:xfrm>
            <a:off x="304800" y="0"/>
            <a:ext cx="8461248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Garamond"/>
              <a:buNone/>
              <a:defRPr sz="3600"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Garamond"/>
                <a:ea typeface="Garamond"/>
                <a:cs typeface="Garamond"/>
                <a:sym typeface="Garamon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20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39" name="Google Shape;39;p20"/>
          <p:cNvSpPr txBox="1">
            <a:spLocks noGrp="1"/>
          </p:cNvSpPr>
          <p:nvPr>
            <p:ph type="body" idx="1"/>
          </p:nvPr>
        </p:nvSpPr>
        <p:spPr>
          <a:xfrm>
            <a:off x="304800" y="1143007"/>
            <a:ext cx="8461248" cy="495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5280" algn="l">
              <a:spcBef>
                <a:spcPts val="700"/>
              </a:spcBef>
              <a:spcAft>
                <a:spcPts val="0"/>
              </a:spcAft>
              <a:buSzPts val="1680"/>
              <a:buChar char="◻"/>
              <a:defRPr sz="2800">
                <a:latin typeface="Garamond"/>
                <a:ea typeface="Garamond"/>
                <a:cs typeface="Garamond"/>
                <a:sym typeface="Garamond"/>
              </a:defRPr>
            </a:lvl1pPr>
            <a:lvl2pPr marL="914400" lvl="1" indent="-335280" algn="l">
              <a:spcBef>
                <a:spcPts val="550"/>
              </a:spcBef>
              <a:spcAft>
                <a:spcPts val="0"/>
              </a:spcAft>
              <a:buSzPts val="1680"/>
              <a:buChar char="🞑"/>
              <a:defRPr sz="2400">
                <a:latin typeface="Garamond"/>
                <a:ea typeface="Garamond"/>
                <a:cs typeface="Garamond"/>
                <a:sym typeface="Garamond"/>
              </a:defRPr>
            </a:lvl2pPr>
            <a:lvl3pPr marL="1371600" lvl="2" indent="-323850" algn="l">
              <a:spcBef>
                <a:spcPts val="500"/>
              </a:spcBef>
              <a:spcAft>
                <a:spcPts val="0"/>
              </a:spcAft>
              <a:buSzPts val="1500"/>
              <a:buChar char="■"/>
              <a:defRPr sz="2000">
                <a:latin typeface="Garamond"/>
                <a:ea typeface="Garamond"/>
                <a:cs typeface="Garamond"/>
                <a:sym typeface="Garamond"/>
              </a:defRPr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 sz="1800">
                <a:latin typeface="Garamond"/>
                <a:ea typeface="Garamond"/>
                <a:cs typeface="Garamond"/>
                <a:sym typeface="Garamond"/>
              </a:defRPr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 sz="1800">
                <a:latin typeface="Garamond"/>
                <a:ea typeface="Garamond"/>
                <a:cs typeface="Garamond"/>
                <a:sym typeface="Garamond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pic>
        <p:nvPicPr>
          <p:cNvPr id="40" name="Google Shape;40;p20"/>
          <p:cNvPicPr preferRelativeResize="0"/>
          <p:nvPr/>
        </p:nvPicPr>
        <p:blipFill rotWithShape="1">
          <a:blip r:embed="rId2">
            <a:alphaModFix/>
          </a:blip>
          <a:srcRect b="15385"/>
          <a:stretch/>
        </p:blipFill>
        <p:spPr>
          <a:xfrm>
            <a:off x="10065" y="6019800"/>
            <a:ext cx="1371396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1"/>
          <p:cNvSpPr txBox="1"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680"/>
              <a:buNone/>
              <a:defRPr sz="28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550"/>
              </a:spcBef>
              <a:spcAft>
                <a:spcPts val="0"/>
              </a:spcAft>
              <a:buSzPts val="126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05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910"/>
              <a:buNone/>
              <a:defRPr sz="1400">
                <a:solidFill>
                  <a:srgbClr val="888888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53" name="Google Shape;53;p21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54" name="Google Shape;54;p21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55" name="Google Shape;55;p21"/>
          <p:cNvSpPr txBox="1"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Garamond"/>
              <a:buNone/>
              <a:defRPr sz="4400" b="0" cap="none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" name="Google Shape;57;p21"/>
          <p:cNvSpPr txBox="1">
            <a:spLocks noGrp="1"/>
          </p:cNvSpPr>
          <p:nvPr>
            <p:ph type="sldNum" idx="12"/>
          </p:nvPr>
        </p:nvSpPr>
        <p:spPr>
          <a:xfrm>
            <a:off x="0" y="1752600"/>
            <a:ext cx="1295400" cy="7016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pic>
        <p:nvPicPr>
          <p:cNvPr id="58" name="Google Shape;58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811" y="0"/>
            <a:ext cx="1671119" cy="1207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2"/>
          <p:cNvSpPr txBox="1">
            <a:spLocks noGrp="1"/>
          </p:cNvSpPr>
          <p:nvPr>
            <p:ph type="title"/>
          </p:nvPr>
        </p:nvSpPr>
        <p:spPr>
          <a:xfrm>
            <a:off x="2209800" y="228600"/>
            <a:ext cx="6553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body" idx="1"/>
          </p:nvPr>
        </p:nvSpPr>
        <p:spPr>
          <a:xfrm>
            <a:off x="609600" y="1589567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body" idx="2"/>
          </p:nvPr>
        </p:nvSpPr>
        <p:spPr>
          <a:xfrm>
            <a:off x="4844901" y="1589567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dt" idx="10"/>
          </p:nvPr>
        </p:nvSpPr>
        <p:spPr>
          <a:xfrm>
            <a:off x="6477000" y="6492875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" name="Google Shape;64;p22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pic>
        <p:nvPicPr>
          <p:cNvPr id="65" name="Google Shape;65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811" y="0"/>
            <a:ext cx="1671119" cy="1207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3"/>
          <p:cNvSpPr txBox="1"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3"/>
          <p:cNvSpPr txBox="1">
            <a:spLocks noGrp="1"/>
          </p:cNvSpPr>
          <p:nvPr>
            <p:ph type="body" idx="1"/>
          </p:nvPr>
        </p:nvSpPr>
        <p:spPr>
          <a:xfrm>
            <a:off x="609600" y="2438400"/>
            <a:ext cx="3886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69" name="Google Shape;69;p23"/>
          <p:cNvSpPr txBox="1">
            <a:spLocks noGrp="1"/>
          </p:cNvSpPr>
          <p:nvPr>
            <p:ph type="body" idx="2"/>
          </p:nvPr>
        </p:nvSpPr>
        <p:spPr>
          <a:xfrm>
            <a:off x="4800600" y="2438400"/>
            <a:ext cx="3886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1" name="Google Shape;71;p23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72" name="Google Shape;72;p23"/>
          <p:cNvSpPr txBox="1">
            <a:spLocks noGrp="1"/>
          </p:cNvSpPr>
          <p:nvPr>
            <p:ph type="body" idx="3"/>
          </p:nvPr>
        </p:nvSpPr>
        <p:spPr>
          <a:xfrm>
            <a:off x="609600" y="1752600"/>
            <a:ext cx="3886200" cy="640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200"/>
              <a:buFont typeface="Garamond"/>
              <a:buNone/>
              <a:defRPr sz="2000" b="1">
                <a:solidFill>
                  <a:srgbClr val="FFFFFF"/>
                </a:solidFill>
              </a:defRPr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73" name="Google Shape;73;p23"/>
          <p:cNvSpPr txBox="1">
            <a:spLocks noGrp="1"/>
          </p:cNvSpPr>
          <p:nvPr>
            <p:ph type="body" idx="4"/>
          </p:nvPr>
        </p:nvSpPr>
        <p:spPr>
          <a:xfrm>
            <a:off x="4800600" y="1752600"/>
            <a:ext cx="3886200" cy="6400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200"/>
              <a:buFont typeface="Garamond"/>
              <a:buNone/>
              <a:defRPr sz="2000" b="1">
                <a:solidFill>
                  <a:srgbClr val="FFFFFF"/>
                </a:solidFill>
              </a:defRPr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" name="Google Shape;80;p25"/>
          <p:cNvSpPr txBox="1">
            <a:spLocks noGrp="1"/>
          </p:cNvSpPr>
          <p:nvPr>
            <p:ph type="sldNum" idx="12"/>
          </p:nvPr>
        </p:nvSpPr>
        <p:spPr>
          <a:xfrm>
            <a:off x="0" y="6248400"/>
            <a:ext cx="533400" cy="3810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6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8077200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sz="44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6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1371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" name="Google Shape;84;p26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bg>
      <p:bgPr>
        <a:blipFill rotWithShape="1">
          <a:blip r:embed="rId2">
            <a:alphaModFix/>
          </a:blip>
          <a:tile tx="0" ty="0" sx="100000" sy="100000" flip="none" algn="tl"/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7"/>
          <p:cNvSpPr txBox="1">
            <a:spLocks noGrp="1"/>
          </p:cNvSpPr>
          <p:nvPr>
            <p:ph type="body" idx="1"/>
          </p:nvPr>
        </p:nvSpPr>
        <p:spPr>
          <a:xfrm>
            <a:off x="1600200" y="54864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020"/>
              <a:buFont typeface="Garamond"/>
              <a:buNone/>
              <a:defRPr sz="1700"/>
            </a:lvl1pPr>
            <a:lvl2pPr marL="914400" lvl="1" indent="-228600" algn="l">
              <a:spcBef>
                <a:spcPts val="550"/>
              </a:spcBef>
              <a:spcAft>
                <a:spcPts val="0"/>
              </a:spcAft>
              <a:buSzPts val="840"/>
              <a:buFont typeface="Garamond"/>
              <a:buNone/>
              <a:defRPr sz="1200"/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750"/>
              <a:buFont typeface="Garamond"/>
              <a:buNone/>
              <a:defRPr sz="1000"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675"/>
              <a:buFont typeface="Garamond"/>
              <a:buNone/>
              <a:defRPr sz="900"/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585"/>
              <a:buFont typeface="Garamond"/>
              <a:buNone/>
              <a:defRPr sz="9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87" name="Google Shape;87;p27"/>
          <p:cNvSpPr/>
          <p:nvPr/>
        </p:nvSpPr>
        <p:spPr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88" name="Google Shape;88;p27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89" name="Google Shape;89;p27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90" name="Google Shape;90;p27"/>
          <p:cNvSpPr txBox="1"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Garamond"/>
              <a:buNone/>
              <a:defRPr sz="28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7"/>
          <p:cNvSpPr/>
          <p:nvPr/>
        </p:nvSpPr>
        <p:spPr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92" name="Google Shape;92;p27"/>
          <p:cNvSpPr txBox="1">
            <a:spLocks noGrp="1"/>
          </p:cNvSpPr>
          <p:nvPr>
            <p:ph type="dt" idx="10"/>
          </p:nvPr>
        </p:nvSpPr>
        <p:spPr>
          <a:xfrm>
            <a:off x="62484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3" name="Google Shape;93;p27"/>
          <p:cNvSpPr txBox="1">
            <a:spLocks noGrp="1"/>
          </p:cNvSpPr>
          <p:nvPr>
            <p:ph type="sldNum" idx="12"/>
          </p:nvPr>
        </p:nvSpPr>
        <p:spPr>
          <a:xfrm>
            <a:off x="0" y="4667249"/>
            <a:ext cx="1447800" cy="663578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94" name="Google Shape;94;p27"/>
          <p:cNvSpPr txBox="1">
            <a:spLocks noGrp="1"/>
          </p:cNvSpPr>
          <p:nvPr>
            <p:ph type="ftr" idx="11"/>
          </p:nvPr>
        </p:nvSpPr>
        <p:spPr>
          <a:xfrm>
            <a:off x="1600200" y="6248206"/>
            <a:ext cx="457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  <p:sp>
        <p:nvSpPr>
          <p:cNvPr id="95" name="Google Shape;95;p27"/>
          <p:cNvSpPr>
            <a:spLocks noGrp="1"/>
          </p:cNvSpPr>
          <p:nvPr>
            <p:ph type="pic" idx="2"/>
          </p:nvPr>
        </p:nvSpPr>
        <p:spPr>
          <a:xfrm>
            <a:off x="1560576" y="0"/>
            <a:ext cx="7583424" cy="4568952"/>
          </a:xfrm>
          <a:prstGeom prst="rect">
            <a:avLst/>
          </a:prstGeom>
          <a:solidFill>
            <a:srgbClr val="DCE5EE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92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sz="26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8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8"/>
          <p:cNvSpPr txBox="1">
            <a:spLocks noGrp="1"/>
          </p:cNvSpPr>
          <p:nvPr>
            <p:ph type="body" idx="1"/>
          </p:nvPr>
        </p:nvSpPr>
        <p:spPr>
          <a:xfrm rot="5400000">
            <a:off x="2426208" y="-213360"/>
            <a:ext cx="4526280" cy="81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99" name="Google Shape;99;p28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28"/>
          <p:cNvSpPr txBox="1">
            <a:spLocks noGrp="1"/>
          </p:cNvSpPr>
          <p:nvPr>
            <p:ph type="ftr" idx="11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  <p:sp>
        <p:nvSpPr>
          <p:cNvPr id="101" name="Google Shape;101;p28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sz="4400" b="0" i="0" u="none" strike="noStrike" cap="none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sz="26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  <p:sp>
        <p:nvSpPr>
          <p:cNvPr id="13" name="Google Shape;13;p17"/>
          <p:cNvSpPr/>
          <p:nvPr/>
        </p:nvSpPr>
        <p:spPr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4" name="Google Shape;14;p1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5" name="Google Shape;15;p17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6" name="Google Shape;16;p17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6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sz="4400" b="0" i="0" u="none" strike="noStrike" cap="none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16"/>
          <p:cNvSpPr txBox="1"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sz="26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  <p:sp>
        <p:nvSpPr>
          <p:cNvPr id="30" name="Google Shape;30;p16"/>
          <p:cNvSpPr/>
          <p:nvPr/>
        </p:nvSpPr>
        <p:spPr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1" name="Google Shape;31;p16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2" name="Google Shape;32;p16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3" name="Google Shape;33;p16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4" r:id="rId3"/>
    <p:sldLayoutId id="2147483655" r:id="rId4"/>
    <p:sldLayoutId id="2147483657" r:id="rId5"/>
    <p:sldLayoutId id="2147483658" r:id="rId6"/>
    <p:sldLayoutId id="2147483659" r:id="rId7"/>
    <p:sldLayoutId id="2147483660" r:id="rId8"/>
    <p:sldLayoutId id="2147483661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openxmlformats.org/officeDocument/2006/relationships/image" Target="../media/image14.png"/><Relationship Id="rId15" Type="http://schemas.openxmlformats.org/officeDocument/2006/relationships/image" Target="../media/image4.jpeg"/><Relationship Id="rId10" Type="http://schemas.openxmlformats.org/officeDocument/2006/relationships/image" Target="../media/image20.png"/><Relationship Id="rId4" Type="http://schemas.openxmlformats.org/officeDocument/2006/relationships/image" Target="../media/image23.png"/><Relationship Id="rId9" Type="http://schemas.openxmlformats.org/officeDocument/2006/relationships/image" Target="../media/image19.png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"/>
          <p:cNvSpPr txBox="1">
            <a:spLocks noGrp="1"/>
          </p:cNvSpPr>
          <p:nvPr>
            <p:ph type="ctrTitle"/>
          </p:nvPr>
        </p:nvSpPr>
        <p:spPr>
          <a:xfrm>
            <a:off x="0" y="4614613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</a:pPr>
            <a:r>
              <a:rPr lang="en-US" sz="3600" b="1" dirty="0"/>
              <a:t>Merced City Council</a:t>
            </a:r>
            <a:br>
              <a:rPr lang="en-US" sz="3600" dirty="0"/>
            </a:br>
            <a:r>
              <a:rPr lang="en-US" sz="3600" b="1" dirty="0">
                <a:solidFill>
                  <a:srgbClr val="C00000"/>
                </a:solidFill>
              </a:rPr>
              <a:t>Redistricting Draft Maps</a:t>
            </a:r>
            <a:endParaRPr sz="3600" b="1" dirty="0">
              <a:solidFill>
                <a:srgbClr val="C00000"/>
              </a:solidFill>
            </a:endParaRPr>
          </a:p>
        </p:txBody>
      </p:sp>
      <p:sp>
        <p:nvSpPr>
          <p:cNvPr id="117" name="Google Shape;117;p1"/>
          <p:cNvSpPr txBox="1">
            <a:spLocks noGrp="1"/>
          </p:cNvSpPr>
          <p:nvPr>
            <p:ph type="dt" idx="10"/>
          </p:nvPr>
        </p:nvSpPr>
        <p:spPr>
          <a:xfrm>
            <a:off x="0" y="6068699"/>
            <a:ext cx="2212258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EB Garamond"/>
                <a:ea typeface="EB Garamond"/>
                <a:cs typeface="EB Garamond"/>
                <a:sym typeface="EB Garamond"/>
              </a:rPr>
              <a:t>March 7, 2022</a:t>
            </a:r>
            <a:endParaRPr b="1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18" name="Google Shape;118;p1"/>
          <p:cNvSpPr txBox="1">
            <a:spLocks noGrp="1"/>
          </p:cNvSpPr>
          <p:nvPr>
            <p:ph type="subTitle" idx="1"/>
          </p:nvPr>
        </p:nvSpPr>
        <p:spPr>
          <a:xfrm>
            <a:off x="2362200" y="6096000"/>
            <a:ext cx="6705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5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ct val="60000"/>
              <a:buNone/>
            </a:pPr>
            <a:r>
              <a:rPr lang="en-US" b="1" dirty="0"/>
              <a:t> </a:t>
            </a:r>
            <a:r>
              <a:rPr lang="en-US" sz="3600" b="1" dirty="0"/>
              <a:t>Dr. Jeff Tilton, Senior Consultant</a:t>
            </a:r>
            <a:endParaRPr b="1" dirty="0"/>
          </a:p>
          <a:p>
            <a:pPr marL="0" lvl="0" indent="0" algn="r" rtl="0">
              <a:spcBef>
                <a:spcPts val="700"/>
              </a:spcBef>
              <a:spcAft>
                <a:spcPts val="0"/>
              </a:spcAft>
              <a:buSzPct val="60000"/>
              <a:buNone/>
            </a:pPr>
            <a:r>
              <a:rPr lang="en-US" sz="3600" b="1" dirty="0"/>
              <a:t>National Demographics Corporation</a:t>
            </a:r>
            <a:endParaRPr b="1" dirty="0"/>
          </a:p>
        </p:txBody>
      </p:sp>
      <p:pic>
        <p:nvPicPr>
          <p:cNvPr id="1026" name="Picture 2" descr="Merced City Hall (@MercedCityHall) | Twitter">
            <a:extLst>
              <a:ext uri="{FF2B5EF4-FFF2-40B4-BE49-F238E27FC236}">
                <a16:creationId xmlns:a16="http://schemas.microsoft.com/office/drawing/2014/main" id="{29869627-0CEB-441C-9F76-273A381FF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61859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0" y="-191673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Draft Maps</a:t>
            </a:r>
            <a:endParaRPr dirty="0"/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F29DD0-197C-4BBD-B7F1-2125CA2A5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" y="639536"/>
            <a:ext cx="2011680" cy="1973628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25BA45-50E8-48C9-B8CB-C0B4D6117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9883" y="639536"/>
            <a:ext cx="2011680" cy="1973628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C22A6B-18F0-4E9A-BC75-FF82520215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5228" y="639536"/>
            <a:ext cx="2011680" cy="1973628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DDC56F-DA8A-4EF8-9DFA-CE63AA5B5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7053" y="639536"/>
            <a:ext cx="2011680" cy="1973628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1F6629-74FA-4269-B328-D30FE98DD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0" y="2724560"/>
            <a:ext cx="2011680" cy="2033955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C25E0F-7F1B-44CD-9CCF-B1E738370B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9297" y="2724560"/>
            <a:ext cx="2011680" cy="2031010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71923A3B-E479-485D-99C1-82844912F6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0188" y="2743442"/>
            <a:ext cx="2011680" cy="2012127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9AC5A236-7790-4F5F-8AF2-692CB6BD51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27053" y="2758290"/>
            <a:ext cx="2011680" cy="1997279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2586A24D-AE52-4C70-B56D-FAE82996A9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28" y="4914174"/>
            <a:ext cx="2011680" cy="1935200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4918BAE7-2008-4217-A259-FBEB2CB626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01600" y="4910096"/>
            <a:ext cx="2011680" cy="1938198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Map&#10;&#10;Description automatically generated">
            <a:extLst>
              <a:ext uri="{FF2B5EF4-FFF2-40B4-BE49-F238E27FC236}">
                <a16:creationId xmlns:a16="http://schemas.microsoft.com/office/drawing/2014/main" id="{29EA867F-57A4-4846-B7C3-882884D58F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22986" y="4918722"/>
            <a:ext cx="2011680" cy="1927895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DB9A8488-7E4F-4A0F-BA19-D57DB25CF44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23600" y="4918722"/>
            <a:ext cx="2011680" cy="1928236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0380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0" y="-139917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Map 104</a:t>
            </a:r>
            <a:endParaRPr dirty="0"/>
          </a:p>
        </p:txBody>
      </p:sp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March 7,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8971A801-7233-4C6A-8A95-95771888F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7010400" cy="6877787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Google Shape;143;p3">
            <a:extLst>
              <a:ext uri="{FF2B5EF4-FFF2-40B4-BE49-F238E27FC236}">
                <a16:creationId xmlns:a16="http://schemas.microsoft.com/office/drawing/2014/main" id="{A6CCD0CD-D4EC-45E4-89CF-0AE9CC040307}"/>
              </a:ext>
            </a:extLst>
          </p:cNvPr>
          <p:cNvSpPr txBox="1"/>
          <p:nvPr/>
        </p:nvSpPr>
        <p:spPr>
          <a:xfrm>
            <a:off x="6529704" y="3571875"/>
            <a:ext cx="2290446" cy="1526916"/>
          </a:xfrm>
          <a:prstGeom prst="rect">
            <a:avLst/>
          </a:prstGeom>
          <a:ln>
            <a:solidFill>
              <a:schemeClr val="accent4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200" b="1" u="none" strike="noStrike" cap="none" dirty="0">
                <a:solidFill>
                  <a:srgbClr val="C0000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Of Note: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Deviation: 9.92%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6 overall majority minority CVAP districts</a:t>
            </a:r>
            <a:endParaRPr lang="en-US" sz="1200" b="1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285750" indent="-285750">
              <a:spcBef>
                <a:spcPts val="700"/>
              </a:spcBef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3 Latino CVAP districts</a:t>
            </a:r>
            <a:endParaRPr lang="en-US" sz="1200" b="0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pic>
        <p:nvPicPr>
          <p:cNvPr id="7" name="Picture 2" descr="Redistricting Banner">
            <a:extLst>
              <a:ext uri="{FF2B5EF4-FFF2-40B4-BE49-F238E27FC236}">
                <a16:creationId xmlns:a16="http://schemas.microsoft.com/office/drawing/2014/main" id="{DCEF94CF-F101-43B5-B5D8-89E4D84871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7004" r="63207" b="12000"/>
          <a:stretch/>
        </p:blipFill>
        <p:spPr bwMode="auto">
          <a:xfrm>
            <a:off x="70896" y="31732"/>
            <a:ext cx="1585375" cy="16379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311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0" y="-139917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Map 105</a:t>
            </a:r>
            <a:endParaRPr dirty="0"/>
          </a:p>
        </p:txBody>
      </p:sp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March 7,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 dirty="0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A25F500-898A-4866-910E-0130C56AC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792601" cy="6858000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Google Shape;143;p3">
            <a:extLst>
              <a:ext uri="{FF2B5EF4-FFF2-40B4-BE49-F238E27FC236}">
                <a16:creationId xmlns:a16="http://schemas.microsoft.com/office/drawing/2014/main" id="{708B7F3F-4284-4CF5-8E11-A7C2F4CBBAF7}"/>
              </a:ext>
            </a:extLst>
          </p:cNvPr>
          <p:cNvSpPr txBox="1"/>
          <p:nvPr/>
        </p:nvSpPr>
        <p:spPr>
          <a:xfrm>
            <a:off x="6605232" y="3678809"/>
            <a:ext cx="2262004" cy="1417066"/>
          </a:xfrm>
          <a:prstGeom prst="rect">
            <a:avLst/>
          </a:prstGeom>
          <a:ln>
            <a:solidFill>
              <a:schemeClr val="accent4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200" b="1" u="none" strike="noStrike" cap="none" dirty="0">
                <a:solidFill>
                  <a:srgbClr val="C0000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Of Note: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Deviation: 3.63%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6 overall majority minority CVAP districts</a:t>
            </a:r>
            <a:endParaRPr lang="en-US" sz="1200" b="1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285750" indent="-285750">
              <a:spcBef>
                <a:spcPts val="700"/>
              </a:spcBef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2 Latino CVAP districts</a:t>
            </a:r>
            <a:endParaRPr lang="en-US" sz="1200" b="0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pic>
        <p:nvPicPr>
          <p:cNvPr id="8" name="Picture 2" descr="Redistricting Banner">
            <a:extLst>
              <a:ext uri="{FF2B5EF4-FFF2-40B4-BE49-F238E27FC236}">
                <a16:creationId xmlns:a16="http://schemas.microsoft.com/office/drawing/2014/main" id="{062AF06F-B914-4678-9A59-CBD0CC9BE8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7004" r="63207" b="12000"/>
          <a:stretch/>
        </p:blipFill>
        <p:spPr bwMode="auto">
          <a:xfrm>
            <a:off x="70896" y="31732"/>
            <a:ext cx="1585375" cy="16379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056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0" y="-139917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Map 106</a:t>
            </a:r>
            <a:endParaRPr dirty="0"/>
          </a:p>
        </p:txBody>
      </p:sp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March 7,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 dirty="0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79BE28D-709C-47EC-9DD5-CB3BA4A3B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24"/>
            <a:ext cx="7187969" cy="6858000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Google Shape;143;p3">
            <a:extLst>
              <a:ext uri="{FF2B5EF4-FFF2-40B4-BE49-F238E27FC236}">
                <a16:creationId xmlns:a16="http://schemas.microsoft.com/office/drawing/2014/main" id="{2EF893A9-886D-49E2-BD95-1852027934F8}"/>
              </a:ext>
            </a:extLst>
          </p:cNvPr>
          <p:cNvSpPr txBox="1"/>
          <p:nvPr/>
        </p:nvSpPr>
        <p:spPr>
          <a:xfrm>
            <a:off x="6614757" y="3648074"/>
            <a:ext cx="2252479" cy="1531387"/>
          </a:xfrm>
          <a:prstGeom prst="rect">
            <a:avLst/>
          </a:prstGeom>
          <a:ln>
            <a:solidFill>
              <a:schemeClr val="accent4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200" b="1" u="none" strike="noStrike" cap="none" dirty="0">
                <a:solidFill>
                  <a:srgbClr val="C0000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Of Note: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Deviation: 2.70%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6 overall majority minority CVAP districts</a:t>
            </a:r>
            <a:endParaRPr lang="en-US" sz="1200" b="1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285750" indent="-285750">
              <a:spcBef>
                <a:spcPts val="700"/>
              </a:spcBef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2 Latino CVAP districts</a:t>
            </a:r>
            <a:endParaRPr lang="en-US" sz="1200" b="0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pic>
        <p:nvPicPr>
          <p:cNvPr id="8" name="Picture 2" descr="Redistricting Banner">
            <a:extLst>
              <a:ext uri="{FF2B5EF4-FFF2-40B4-BE49-F238E27FC236}">
                <a16:creationId xmlns:a16="http://schemas.microsoft.com/office/drawing/2014/main" id="{B9122DE6-B3DB-4894-A633-E0D9F9AC44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7004" r="63207" b="12000"/>
          <a:stretch/>
        </p:blipFill>
        <p:spPr bwMode="auto">
          <a:xfrm>
            <a:off x="70896" y="31732"/>
            <a:ext cx="1585375" cy="16379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055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0" y="-139917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Map 107</a:t>
            </a:r>
            <a:endParaRPr dirty="0"/>
          </a:p>
        </p:txBody>
      </p:sp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March 7,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 dirty="0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0D154B3-72FD-48F1-BEF6-2D190BCAE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" y="10424"/>
            <a:ext cx="6837191" cy="6858000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Google Shape;143;p3">
            <a:extLst>
              <a:ext uri="{FF2B5EF4-FFF2-40B4-BE49-F238E27FC236}">
                <a16:creationId xmlns:a16="http://schemas.microsoft.com/office/drawing/2014/main" id="{78B96D14-4245-4CFE-ACD9-84B092C5EF6F}"/>
              </a:ext>
            </a:extLst>
          </p:cNvPr>
          <p:cNvSpPr txBox="1"/>
          <p:nvPr/>
        </p:nvSpPr>
        <p:spPr>
          <a:xfrm>
            <a:off x="6581666" y="3439424"/>
            <a:ext cx="2272068" cy="1533525"/>
          </a:xfrm>
          <a:prstGeom prst="rect">
            <a:avLst/>
          </a:prstGeom>
          <a:ln>
            <a:solidFill>
              <a:schemeClr val="accent4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200" b="1" u="none" strike="noStrike" cap="none" dirty="0">
                <a:solidFill>
                  <a:srgbClr val="C0000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Of Note: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Deviation: 5.82%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6 overall majority minority CVAP districts</a:t>
            </a:r>
            <a:endParaRPr lang="en-US" sz="1200" b="1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285750" indent="-285750">
              <a:spcBef>
                <a:spcPts val="700"/>
              </a:spcBef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2 Latino CVAP districts</a:t>
            </a:r>
            <a:endParaRPr lang="en-US" sz="1200" b="0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pic>
        <p:nvPicPr>
          <p:cNvPr id="8" name="Picture 2" descr="Redistricting Banner">
            <a:extLst>
              <a:ext uri="{FF2B5EF4-FFF2-40B4-BE49-F238E27FC236}">
                <a16:creationId xmlns:a16="http://schemas.microsoft.com/office/drawing/2014/main" id="{6E17FEB7-5EE0-4962-8862-BF4977A81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7004" r="63207" b="12000"/>
          <a:stretch/>
        </p:blipFill>
        <p:spPr bwMode="auto">
          <a:xfrm>
            <a:off x="70896" y="31732"/>
            <a:ext cx="1585375" cy="16379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185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0" y="-139917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Map 108</a:t>
            </a:r>
            <a:endParaRPr dirty="0"/>
          </a:p>
        </p:txBody>
      </p:sp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March 7,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 dirty="0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F69EECA2-7F57-4FA6-9E7F-0674AAEA5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782902" cy="6858000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Google Shape;143;p3">
            <a:extLst>
              <a:ext uri="{FF2B5EF4-FFF2-40B4-BE49-F238E27FC236}">
                <a16:creationId xmlns:a16="http://schemas.microsoft.com/office/drawing/2014/main" id="{0BC35A89-5693-47F8-9C88-6CDA33804ACD}"/>
              </a:ext>
            </a:extLst>
          </p:cNvPr>
          <p:cNvSpPr txBox="1"/>
          <p:nvPr/>
        </p:nvSpPr>
        <p:spPr>
          <a:xfrm>
            <a:off x="6585105" y="3524249"/>
            <a:ext cx="2282131" cy="1543051"/>
          </a:xfrm>
          <a:prstGeom prst="rect">
            <a:avLst/>
          </a:prstGeom>
          <a:ln>
            <a:solidFill>
              <a:schemeClr val="accent4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200" b="1" u="none" strike="noStrike" cap="none" dirty="0">
                <a:solidFill>
                  <a:srgbClr val="C0000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Of Note: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Deviation: 6.37%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6 overall majority minority CVAP districts</a:t>
            </a:r>
            <a:endParaRPr lang="en-US" sz="1200" b="1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285750" indent="-285750">
              <a:spcBef>
                <a:spcPts val="700"/>
              </a:spcBef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3 Latino CVAP districts</a:t>
            </a:r>
            <a:endParaRPr lang="en-US" sz="1200" b="0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pic>
        <p:nvPicPr>
          <p:cNvPr id="8" name="Picture 2" descr="Redistricting Banner">
            <a:extLst>
              <a:ext uri="{FF2B5EF4-FFF2-40B4-BE49-F238E27FC236}">
                <a16:creationId xmlns:a16="http://schemas.microsoft.com/office/drawing/2014/main" id="{AA88AFFC-1353-43BC-9DF6-86781C318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7004" r="63207" b="12000"/>
          <a:stretch/>
        </p:blipFill>
        <p:spPr bwMode="auto">
          <a:xfrm>
            <a:off x="70896" y="31732"/>
            <a:ext cx="1585375" cy="16379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27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0" y="-139917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Map 109</a:t>
            </a:r>
            <a:endParaRPr dirty="0"/>
          </a:p>
        </p:txBody>
      </p:sp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March 7,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 dirty="0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322367F-5567-4EDB-8948-894EF4103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3325"/>
            <a:ext cx="6858279" cy="6861325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Google Shape;143;p3">
            <a:extLst>
              <a:ext uri="{FF2B5EF4-FFF2-40B4-BE49-F238E27FC236}">
                <a16:creationId xmlns:a16="http://schemas.microsoft.com/office/drawing/2014/main" id="{592FBB8D-F428-4986-AD24-47DC84BED04D}"/>
              </a:ext>
            </a:extLst>
          </p:cNvPr>
          <p:cNvSpPr txBox="1"/>
          <p:nvPr/>
        </p:nvSpPr>
        <p:spPr>
          <a:xfrm>
            <a:off x="6617186" y="3667124"/>
            <a:ext cx="2224443" cy="1530609"/>
          </a:xfrm>
          <a:prstGeom prst="rect">
            <a:avLst/>
          </a:prstGeom>
          <a:ln>
            <a:solidFill>
              <a:schemeClr val="accent4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200" b="1" u="none" strike="noStrike" cap="none" dirty="0">
                <a:solidFill>
                  <a:srgbClr val="C0000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Of Note: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Deviation: 8.98%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6 overall majority minority CVAP districts</a:t>
            </a:r>
            <a:endParaRPr lang="en-US" sz="1200" b="1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285750" indent="-285750">
              <a:spcBef>
                <a:spcPts val="700"/>
              </a:spcBef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3 Latino CVAP districts</a:t>
            </a:r>
            <a:endParaRPr lang="en-US" sz="1200" b="0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pic>
        <p:nvPicPr>
          <p:cNvPr id="8" name="Picture 2" descr="Redistricting Banner">
            <a:extLst>
              <a:ext uri="{FF2B5EF4-FFF2-40B4-BE49-F238E27FC236}">
                <a16:creationId xmlns:a16="http://schemas.microsoft.com/office/drawing/2014/main" id="{D02AA3D9-DA97-40C5-84F1-9E7779D675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7004" r="63207" b="12000"/>
          <a:stretch/>
        </p:blipFill>
        <p:spPr bwMode="auto">
          <a:xfrm>
            <a:off x="70896" y="31732"/>
            <a:ext cx="1585375" cy="16379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385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19F8FF5E-AA4D-40D9-AC51-801C38FAF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148595" cy="6877050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March 7,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 dirty="0"/>
          </a:p>
        </p:txBody>
      </p:sp>
      <p:sp>
        <p:nvSpPr>
          <p:cNvPr id="7" name="Google Shape;143;p3">
            <a:extLst>
              <a:ext uri="{FF2B5EF4-FFF2-40B4-BE49-F238E27FC236}">
                <a16:creationId xmlns:a16="http://schemas.microsoft.com/office/drawing/2014/main" id="{BE4C2494-D837-478E-8B9D-E4C558DDD37B}"/>
              </a:ext>
            </a:extLst>
          </p:cNvPr>
          <p:cNvSpPr txBox="1"/>
          <p:nvPr/>
        </p:nvSpPr>
        <p:spPr>
          <a:xfrm>
            <a:off x="6195657" y="3667125"/>
            <a:ext cx="2404879" cy="1483956"/>
          </a:xfrm>
          <a:prstGeom prst="rect">
            <a:avLst/>
          </a:prstGeom>
          <a:ln>
            <a:solidFill>
              <a:schemeClr val="accent4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200" b="1" u="none" strike="noStrike" cap="none" dirty="0">
                <a:solidFill>
                  <a:srgbClr val="C0000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Of Note: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Deviation: </a:t>
            </a:r>
            <a:r>
              <a:rPr lang="en-US" sz="12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8.96</a:t>
            </a: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%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6 overall majority minority CVAP districts</a:t>
            </a:r>
            <a:endParaRPr lang="en-US" sz="1200" b="1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285750" indent="-285750">
              <a:spcBef>
                <a:spcPts val="700"/>
              </a:spcBef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3 Latino CVAP districts</a:t>
            </a:r>
            <a:endParaRPr lang="en-US" sz="1200" b="0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pic>
        <p:nvPicPr>
          <p:cNvPr id="8" name="Picture 2" descr="Redistricting Banner">
            <a:extLst>
              <a:ext uri="{FF2B5EF4-FFF2-40B4-BE49-F238E27FC236}">
                <a16:creationId xmlns:a16="http://schemas.microsoft.com/office/drawing/2014/main" id="{1C8043C2-3DB1-498D-9768-A57B79A768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7004" r="63207" b="12000"/>
          <a:stretch/>
        </p:blipFill>
        <p:spPr bwMode="auto">
          <a:xfrm>
            <a:off x="70896" y="31732"/>
            <a:ext cx="1585375" cy="16379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756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092E0F7D-E126-4E19-A41E-48A5A4F45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06256" cy="6858000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March 7,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 dirty="0"/>
          </a:p>
        </p:txBody>
      </p:sp>
      <p:sp>
        <p:nvSpPr>
          <p:cNvPr id="7" name="Google Shape;143;p3">
            <a:extLst>
              <a:ext uri="{FF2B5EF4-FFF2-40B4-BE49-F238E27FC236}">
                <a16:creationId xmlns:a16="http://schemas.microsoft.com/office/drawing/2014/main" id="{1E90D1D7-B320-45E9-B3DF-98BBA54389BB}"/>
              </a:ext>
            </a:extLst>
          </p:cNvPr>
          <p:cNvSpPr txBox="1"/>
          <p:nvPr/>
        </p:nvSpPr>
        <p:spPr>
          <a:xfrm>
            <a:off x="6386199" y="3543299"/>
            <a:ext cx="2214337" cy="1539357"/>
          </a:xfrm>
          <a:prstGeom prst="rect">
            <a:avLst/>
          </a:prstGeom>
          <a:ln>
            <a:solidFill>
              <a:schemeClr val="accent4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200" b="1" u="none" strike="noStrike" cap="none" dirty="0">
                <a:solidFill>
                  <a:srgbClr val="C0000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Of Note: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Deviation: 4.96%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6 overall majority minority CVAP districts</a:t>
            </a:r>
            <a:endParaRPr lang="en-US" sz="1200" b="1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285750" indent="-285750">
              <a:spcBef>
                <a:spcPts val="700"/>
              </a:spcBef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3 Latino CVAP districts</a:t>
            </a:r>
            <a:endParaRPr lang="en-US" sz="1200" b="0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pic>
        <p:nvPicPr>
          <p:cNvPr id="8" name="Picture 2" descr="Redistricting Banner">
            <a:extLst>
              <a:ext uri="{FF2B5EF4-FFF2-40B4-BE49-F238E27FC236}">
                <a16:creationId xmlns:a16="http://schemas.microsoft.com/office/drawing/2014/main" id="{3EC298CC-7C50-4679-92F1-5F9577D7D5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7004" r="63207" b="12000"/>
          <a:stretch/>
        </p:blipFill>
        <p:spPr bwMode="auto">
          <a:xfrm>
            <a:off x="70896" y="31732"/>
            <a:ext cx="1585375" cy="16379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770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A218E76-9B2E-4BD4-86CA-0F1416EE0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3" y="0"/>
            <a:ext cx="7129031" cy="6858000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March 7,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 dirty="0"/>
          </a:p>
        </p:txBody>
      </p:sp>
      <p:sp>
        <p:nvSpPr>
          <p:cNvPr id="7" name="Google Shape;143;p3">
            <a:extLst>
              <a:ext uri="{FF2B5EF4-FFF2-40B4-BE49-F238E27FC236}">
                <a16:creationId xmlns:a16="http://schemas.microsoft.com/office/drawing/2014/main" id="{1E90D1D7-B320-45E9-B3DF-98BBA54389BB}"/>
              </a:ext>
            </a:extLst>
          </p:cNvPr>
          <p:cNvSpPr txBox="1"/>
          <p:nvPr/>
        </p:nvSpPr>
        <p:spPr>
          <a:xfrm>
            <a:off x="6574830" y="3609975"/>
            <a:ext cx="2102445" cy="1588148"/>
          </a:xfrm>
          <a:prstGeom prst="rect">
            <a:avLst/>
          </a:prstGeom>
          <a:ln>
            <a:solidFill>
              <a:schemeClr val="accent4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200" b="1" u="none" strike="noStrike" cap="none" dirty="0">
                <a:solidFill>
                  <a:srgbClr val="C0000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Of Note: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Deviation: </a:t>
            </a:r>
            <a:r>
              <a:rPr lang="en-US" sz="12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8.92</a:t>
            </a: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%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6 overall majority minority CVAP districts</a:t>
            </a:r>
            <a:endParaRPr lang="en-US" sz="1200" b="1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285750" indent="-285750">
              <a:spcBef>
                <a:spcPts val="700"/>
              </a:spcBef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1 Latino CVAP district</a:t>
            </a:r>
            <a:endParaRPr lang="en-US" sz="1200" b="0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pic>
        <p:nvPicPr>
          <p:cNvPr id="8" name="Picture 2" descr="Redistricting Banner">
            <a:extLst>
              <a:ext uri="{FF2B5EF4-FFF2-40B4-BE49-F238E27FC236}">
                <a16:creationId xmlns:a16="http://schemas.microsoft.com/office/drawing/2014/main" id="{3EC298CC-7C50-4679-92F1-5F9577D7D5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7004" r="63207" b="12000"/>
          <a:stretch/>
        </p:blipFill>
        <p:spPr bwMode="auto">
          <a:xfrm>
            <a:off x="70896" y="31732"/>
            <a:ext cx="1585375" cy="16379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913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dirty="0"/>
          </a:p>
        </p:txBody>
      </p:sp>
      <p:sp>
        <p:nvSpPr>
          <p:cNvPr id="132" name="Google Shape;132;p2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November 6, 2021</a:t>
            </a:r>
            <a:endParaRPr dirty="0">
              <a:solidFill>
                <a:srgbClr val="002060"/>
              </a:solidFill>
            </a:endParaRP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B9F0BD4C-ED44-432A-B9E3-CC893CA11FCE}"/>
              </a:ext>
            </a:extLst>
          </p:cNvPr>
          <p:cNvGraphicFramePr>
            <a:graphicFrameLocks/>
          </p:cNvGraphicFramePr>
          <p:nvPr/>
        </p:nvGraphicFramePr>
        <p:xfrm>
          <a:off x="0" y="1207622"/>
          <a:ext cx="9144000" cy="563142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752297">
                  <a:extLst>
                    <a:ext uri="{9D8B030D-6E8A-4147-A177-3AD203B41FA5}">
                      <a16:colId xmlns:a16="http://schemas.microsoft.com/office/drawing/2014/main" val="2058158948"/>
                    </a:ext>
                  </a:extLst>
                </a:gridCol>
                <a:gridCol w="6391703">
                  <a:extLst>
                    <a:ext uri="{9D8B030D-6E8A-4147-A177-3AD203B41FA5}">
                      <a16:colId xmlns:a16="http://schemas.microsoft.com/office/drawing/2014/main" val="4117527635"/>
                    </a:ext>
                  </a:extLst>
                </a:gridCol>
              </a:tblGrid>
              <a:tr h="30250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Step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256639"/>
                  </a:ext>
                </a:extLst>
              </a:tr>
              <a:tr h="59007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City Council Public Hearing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June 21,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Held prior to release of draft maps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Educate, solicit input on the communities in the Districts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2609799"/>
                  </a:ext>
                </a:extLst>
              </a:tr>
              <a:tr h="59007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Census Data Releases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Census Bureau releases official 2020 Census population data – August 12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California’s official ‘prisoner-adjusted’ 2020 redistricting data – Sept. 20, 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458942"/>
                  </a:ext>
                </a:extLst>
              </a:tr>
              <a:tr h="59007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RAC Public Hearing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September 15, 2021</a:t>
                      </a:r>
                      <a:endParaRPr lang="en-US" sz="1600" b="0" i="1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Held prior to release of draft maps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Educate, solicit input on the communities in the Districts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87677"/>
                  </a:ext>
                </a:extLst>
              </a:tr>
              <a:tr h="590072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Public Workshop</a:t>
                      </a:r>
                    </a:p>
                    <a:p>
                      <a:pPr algn="ctr"/>
                      <a:r>
                        <a:rPr lang="en-US" sz="1600" b="0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November 6, 2021</a:t>
                      </a:r>
                      <a:endParaRPr lang="en-US" sz="1600" b="0" i="1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Gather data on communities of interest, neighborhoods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Learn more about the public mapping tools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45588"/>
                  </a:ext>
                </a:extLst>
              </a:tr>
              <a:tr h="59007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RAC Public Hearing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December 1, 2021</a:t>
                      </a:r>
                      <a:endParaRPr lang="en-US" sz="1600" b="0" i="1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Held prior to release of draft maps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Educate, solicit input on the communities in the Districts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394560"/>
                  </a:ext>
                </a:extLst>
              </a:tr>
              <a:tr h="520222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Public Workshop</a:t>
                      </a:r>
                    </a:p>
                    <a:p>
                      <a:pPr algn="ctr"/>
                      <a:r>
                        <a:rPr lang="en-US" sz="1600" b="0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January 12, 2022</a:t>
                      </a:r>
                      <a:endParaRPr lang="en-US" sz="1600" b="0" i="1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Gather data on communities of interest, neighborhoods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119541"/>
                  </a:ext>
                </a:extLst>
              </a:tr>
              <a:tr h="62795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RAC Public Hearing</a:t>
                      </a:r>
                      <a:endParaRPr lang="en-US" sz="1600" b="1" i="0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  <a:p>
                      <a:pPr algn="ctr"/>
                      <a:r>
                        <a:rPr lang="en-US" sz="1600" b="0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January 22, 2022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Review neighborhoods/communities of interest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Discuss and recommend up to two (2) draft maps </a:t>
                      </a:r>
                      <a:r>
                        <a:rPr lang="en-US" sz="1600" b="0" dirty="0">
                          <a:solidFill>
                            <a:srgbClr val="C00000"/>
                          </a:solidFill>
                          <a:latin typeface="Garamond" panose="02020404030301010803" pitchFamily="18" charset="0"/>
                        </a:rPr>
                        <a:t>(Nos. 107, 203)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058100"/>
                  </a:ext>
                </a:extLst>
              </a:tr>
              <a:tr h="59007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City Council Public Hearing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February 7,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Discuss, revise draft maps; discuss election sequencing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295960"/>
                  </a:ext>
                </a:extLst>
              </a:tr>
              <a:tr h="51323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City Council Public Hearing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March 7, 2022</a:t>
                      </a:r>
                      <a:endParaRPr lang="en-US" sz="1600" b="0" i="1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Discuss, determine final map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1343983"/>
                  </a:ext>
                </a:extLst>
              </a:tr>
            </a:tbl>
          </a:graphicData>
        </a:graphic>
      </p:graphicFrame>
      <p:sp>
        <p:nvSpPr>
          <p:cNvPr id="10" name="Google Shape;127;p2">
            <a:extLst>
              <a:ext uri="{FF2B5EF4-FFF2-40B4-BE49-F238E27FC236}">
                <a16:creationId xmlns:a16="http://schemas.microsoft.com/office/drawing/2014/main" id="{DB147F01-741D-448F-8501-CAD342CDEC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57384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Redistricting Process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2062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7C91AA-0D19-47D1-8511-4A969047B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137776" cy="6877050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March 7,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 dirty="0"/>
          </a:p>
        </p:txBody>
      </p:sp>
      <p:sp>
        <p:nvSpPr>
          <p:cNvPr id="7" name="Google Shape;143;p3">
            <a:extLst>
              <a:ext uri="{FF2B5EF4-FFF2-40B4-BE49-F238E27FC236}">
                <a16:creationId xmlns:a16="http://schemas.microsoft.com/office/drawing/2014/main" id="{1E90D1D7-B320-45E9-B3DF-98BBA54389BB}"/>
              </a:ext>
            </a:extLst>
          </p:cNvPr>
          <p:cNvSpPr txBox="1"/>
          <p:nvPr/>
        </p:nvSpPr>
        <p:spPr>
          <a:xfrm>
            <a:off x="6366029" y="3657600"/>
            <a:ext cx="2234507" cy="1435942"/>
          </a:xfrm>
          <a:prstGeom prst="rect">
            <a:avLst/>
          </a:prstGeom>
          <a:ln>
            <a:solidFill>
              <a:schemeClr val="accent4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200" b="1" u="none" strike="noStrike" cap="none" dirty="0">
                <a:solidFill>
                  <a:srgbClr val="C0000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Of Note: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Deviation: 3.60%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6 overall majority minority CVAP districts</a:t>
            </a:r>
            <a:endParaRPr lang="en-US" sz="1200" b="1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285750" indent="-285750">
              <a:spcBef>
                <a:spcPts val="700"/>
              </a:spcBef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2</a:t>
            </a: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 Latino CVAP districts</a:t>
            </a:r>
            <a:endParaRPr lang="en-US" sz="1200" b="0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pic>
        <p:nvPicPr>
          <p:cNvPr id="8" name="Picture 2" descr="Redistricting Banner">
            <a:extLst>
              <a:ext uri="{FF2B5EF4-FFF2-40B4-BE49-F238E27FC236}">
                <a16:creationId xmlns:a16="http://schemas.microsoft.com/office/drawing/2014/main" id="{3EC298CC-7C50-4679-92F1-5F9577D7D5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7004" r="63207" b="12000"/>
          <a:stretch/>
        </p:blipFill>
        <p:spPr bwMode="auto">
          <a:xfrm>
            <a:off x="70896" y="31732"/>
            <a:ext cx="1585375" cy="16379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562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8D7987-67DE-4D43-A81B-142BB0476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97" y="0"/>
            <a:ext cx="7156041" cy="6858000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March 7,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 dirty="0"/>
          </a:p>
        </p:txBody>
      </p:sp>
      <p:sp>
        <p:nvSpPr>
          <p:cNvPr id="7" name="Google Shape;143;p3">
            <a:extLst>
              <a:ext uri="{FF2B5EF4-FFF2-40B4-BE49-F238E27FC236}">
                <a16:creationId xmlns:a16="http://schemas.microsoft.com/office/drawing/2014/main" id="{1E90D1D7-B320-45E9-B3DF-98BBA54389BB}"/>
              </a:ext>
            </a:extLst>
          </p:cNvPr>
          <p:cNvSpPr txBox="1"/>
          <p:nvPr/>
        </p:nvSpPr>
        <p:spPr>
          <a:xfrm>
            <a:off x="6394604" y="3609975"/>
            <a:ext cx="2205932" cy="1512725"/>
          </a:xfrm>
          <a:prstGeom prst="rect">
            <a:avLst/>
          </a:prstGeom>
          <a:ln>
            <a:solidFill>
              <a:schemeClr val="accent4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200" b="1" u="none" strike="noStrike" cap="none" dirty="0">
                <a:solidFill>
                  <a:srgbClr val="C0000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Of Note: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Deviation: 6.60%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6 overall majority minority CVAP districts</a:t>
            </a:r>
            <a:endParaRPr lang="en-US" sz="1200" b="1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285750" indent="-285750">
              <a:spcBef>
                <a:spcPts val="700"/>
              </a:spcBef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1 Latino CVAP district</a:t>
            </a:r>
            <a:endParaRPr lang="en-US" sz="1200" b="0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pic>
        <p:nvPicPr>
          <p:cNvPr id="8" name="Picture 2" descr="Redistricting Banner">
            <a:extLst>
              <a:ext uri="{FF2B5EF4-FFF2-40B4-BE49-F238E27FC236}">
                <a16:creationId xmlns:a16="http://schemas.microsoft.com/office/drawing/2014/main" id="{3EC298CC-7C50-4679-92F1-5F9577D7D5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7004" r="63207" b="12000"/>
          <a:stretch/>
        </p:blipFill>
        <p:spPr bwMode="auto">
          <a:xfrm>
            <a:off x="70896" y="31732"/>
            <a:ext cx="1585375" cy="16379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746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A9EE2E02-FE0A-4682-97BF-59D168BAA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174653" cy="6877050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March 7,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 dirty="0"/>
          </a:p>
        </p:txBody>
      </p:sp>
      <p:sp>
        <p:nvSpPr>
          <p:cNvPr id="7" name="Google Shape;143;p3">
            <a:extLst>
              <a:ext uri="{FF2B5EF4-FFF2-40B4-BE49-F238E27FC236}">
                <a16:creationId xmlns:a16="http://schemas.microsoft.com/office/drawing/2014/main" id="{1E90D1D7-B320-45E9-B3DF-98BBA54389BB}"/>
              </a:ext>
            </a:extLst>
          </p:cNvPr>
          <p:cNvSpPr txBox="1"/>
          <p:nvPr/>
        </p:nvSpPr>
        <p:spPr>
          <a:xfrm>
            <a:off x="6394604" y="3609975"/>
            <a:ext cx="2205932" cy="1512725"/>
          </a:xfrm>
          <a:prstGeom prst="rect">
            <a:avLst/>
          </a:prstGeom>
          <a:ln>
            <a:solidFill>
              <a:schemeClr val="accent4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200" b="1" u="none" strike="noStrike" cap="none" dirty="0">
                <a:solidFill>
                  <a:srgbClr val="C0000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Of Note:</a:t>
            </a: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Deviation: </a:t>
            </a:r>
            <a:r>
              <a:rPr lang="en-US" sz="12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2.47 %</a:t>
            </a:r>
            <a:endParaRPr lang="en-US" sz="1200" b="1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285750" marR="0" lvl="0" indent="-285750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6 overall majority minority CVAP districts</a:t>
            </a:r>
            <a:endParaRPr lang="en-US" sz="1200" b="1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285750" indent="-285750">
              <a:spcBef>
                <a:spcPts val="700"/>
              </a:spcBef>
              <a:buClr>
                <a:schemeClr val="accent2"/>
              </a:buClr>
              <a:buSzPts val="1080"/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3</a:t>
            </a:r>
            <a:r>
              <a:rPr lang="en-US" sz="1200" b="1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 Latino CVAP districts</a:t>
            </a:r>
            <a:endParaRPr lang="en-US" sz="1200" b="0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pic>
        <p:nvPicPr>
          <p:cNvPr id="8" name="Picture 2" descr="Redistricting Banner">
            <a:extLst>
              <a:ext uri="{FF2B5EF4-FFF2-40B4-BE49-F238E27FC236}">
                <a16:creationId xmlns:a16="http://schemas.microsoft.com/office/drawing/2014/main" id="{3EC298CC-7C50-4679-92F1-5F9577D7D5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7004" r="63207" b="12000"/>
          <a:stretch/>
        </p:blipFill>
        <p:spPr bwMode="auto">
          <a:xfrm>
            <a:off x="70896" y="31732"/>
            <a:ext cx="1585375" cy="16379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146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0" y="-191673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Advisory Committee Recommends</a:t>
            </a:r>
            <a:endParaRPr dirty="0"/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 dirty="0"/>
          </a:p>
        </p:txBody>
      </p:sp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A6FBFD02-BD50-4262-BEA1-1BD44657E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3" y="1057448"/>
            <a:ext cx="4480560" cy="4494197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921D81-FA4B-41B0-BDA0-22829EA704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45"/>
          <a:stretch/>
        </p:blipFill>
        <p:spPr>
          <a:xfrm>
            <a:off x="4653376" y="1057448"/>
            <a:ext cx="4480560" cy="4494197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Google Shape;183;p7">
            <a:extLst>
              <a:ext uri="{FF2B5EF4-FFF2-40B4-BE49-F238E27FC236}">
                <a16:creationId xmlns:a16="http://schemas.microsoft.com/office/drawing/2014/main" id="{4140B3C5-B9A0-4A66-8A5A-2E8D07DA95AF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March 7, 2022</a:t>
            </a:r>
          </a:p>
        </p:txBody>
      </p:sp>
    </p:spTree>
    <p:extLst>
      <p:ext uri="{BB962C8B-B14F-4D97-AF65-F5344CB8AC3E}">
        <p14:creationId xmlns:p14="http://schemas.microsoft.com/office/powerpoint/2010/main" val="1724834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 dirty="0"/>
          </a:p>
        </p:txBody>
      </p:sp>
      <p:sp>
        <p:nvSpPr>
          <p:cNvPr id="182" name="Google Shape;182;p7"/>
          <p:cNvSpPr txBox="1">
            <a:spLocks noGrp="1"/>
          </p:cNvSpPr>
          <p:nvPr>
            <p:ph type="title" idx="4294967295"/>
          </p:nvPr>
        </p:nvSpPr>
        <p:spPr>
          <a:xfrm>
            <a:off x="0" y="-173038"/>
            <a:ext cx="9144000" cy="99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Public Hearing</a:t>
            </a:r>
            <a:endParaRPr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DDC56F-DA8A-4EF8-9DFA-CE63AA5B5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4" y="664224"/>
            <a:ext cx="2743200" cy="2691310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4918BAE7-2008-4217-A259-FBEB2CB62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486" y="715300"/>
            <a:ext cx="2743200" cy="2642997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F29DD0-197C-4BBD-B7F1-2125CA2A5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3" y="3471757"/>
            <a:ext cx="1645920" cy="1661734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25BA45-50E8-48C9-B8CB-C0B4D61173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9734" y="3471757"/>
            <a:ext cx="1645920" cy="1661734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C22A6B-18F0-4E9A-BC75-FF82520215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9040" y="3471757"/>
            <a:ext cx="1645920" cy="1661734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1F6629-74FA-4269-B328-D30FE98DD3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8346" y="3471757"/>
            <a:ext cx="1645920" cy="1661735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C25E0F-7F1B-44CD-9CCF-B1E738370B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9232" y="3474167"/>
            <a:ext cx="1645920" cy="1661735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71923A3B-E479-485D-99C1-82844912F6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53" y="5222804"/>
            <a:ext cx="1645920" cy="1646286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9AC5A236-7790-4F5F-8AF2-692CB6BD51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7127" y="5222803"/>
            <a:ext cx="1645920" cy="1625511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2586A24D-AE52-4C70-B56D-FAE82996A9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49040" y="5222803"/>
            <a:ext cx="1645920" cy="1627062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Map&#10;&#10;Description automatically generated">
            <a:extLst>
              <a:ext uri="{FF2B5EF4-FFF2-40B4-BE49-F238E27FC236}">
                <a16:creationId xmlns:a16="http://schemas.microsoft.com/office/drawing/2014/main" id="{29EA867F-57A4-4846-B7C3-882884D58F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08346" y="5222804"/>
            <a:ext cx="1645920" cy="1630976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DB9A8488-7E4F-4A0F-BA19-D57DB25CF44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99232" y="5219092"/>
            <a:ext cx="1645920" cy="1630976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 descr="Merced City Hall (@MercedCityHall) | Twitter">
            <a:extLst>
              <a:ext uri="{FF2B5EF4-FFF2-40B4-BE49-F238E27FC236}">
                <a16:creationId xmlns:a16="http://schemas.microsoft.com/office/drawing/2014/main" id="{1951A6A4-FF7F-4163-B2BF-FE567922A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476" y="741858"/>
            <a:ext cx="265176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685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"/>
          <p:cNvSpPr txBox="1">
            <a:spLocks noGrp="1"/>
          </p:cNvSpPr>
          <p:nvPr>
            <p:ph type="body" idx="4294967295"/>
          </p:nvPr>
        </p:nvSpPr>
        <p:spPr>
          <a:xfrm>
            <a:off x="1379960" y="1729788"/>
            <a:ext cx="3039599" cy="2879158"/>
          </a:xfrm>
          <a:prstGeom prst="rect">
            <a:avLst/>
          </a:prstGeom>
          <a:noFill/>
          <a:ln w="9525" cap="flat" cmpd="sng">
            <a:solidFill>
              <a:srgbClr val="C1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indent="-285750"/>
            <a:r>
              <a:rPr lang="en-US" sz="1800" b="1" dirty="0">
                <a:solidFill>
                  <a:srgbClr val="002060"/>
                </a:solidFill>
              </a:rPr>
              <a:t>Equal Population</a:t>
            </a:r>
          </a:p>
          <a:p>
            <a:pPr marL="0" indent="0">
              <a:buNone/>
            </a:pPr>
            <a:endParaRPr lang="en-US" sz="1800" b="1" dirty="0">
              <a:solidFill>
                <a:srgbClr val="002060"/>
              </a:solidFill>
            </a:endParaRPr>
          </a:p>
          <a:p>
            <a:pPr marL="285750" indent="-285750"/>
            <a:r>
              <a:rPr lang="en-US" sz="1800" b="1" dirty="0">
                <a:solidFill>
                  <a:srgbClr val="002060"/>
                </a:solidFill>
              </a:rPr>
              <a:t>Federal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b="1" dirty="0">
                <a:solidFill>
                  <a:srgbClr val="002060"/>
                </a:solidFill>
              </a:rPr>
              <a:t>Voting Rights Act</a:t>
            </a:r>
          </a:p>
          <a:p>
            <a:pPr marL="0" indent="0">
              <a:buNone/>
            </a:pPr>
            <a:endParaRPr lang="en-US" sz="1800" b="1" dirty="0">
              <a:solidFill>
                <a:srgbClr val="002060"/>
              </a:solidFill>
            </a:endParaRPr>
          </a:p>
          <a:p>
            <a:pPr marL="285750" indent="-285750"/>
            <a:r>
              <a:rPr lang="en-US" sz="1800" b="1" dirty="0">
                <a:solidFill>
                  <a:srgbClr val="002060"/>
                </a:solidFill>
              </a:rPr>
              <a:t>No Racial Gerrymandering</a:t>
            </a:r>
            <a:endParaRPr lang="en-US" sz="1800" dirty="0">
              <a:solidFill>
                <a:srgbClr val="002060"/>
              </a:solidFill>
            </a:endParaRPr>
          </a:p>
          <a:p>
            <a:pPr marL="640080" lvl="1" indent="-175641" algn="l" rtl="0">
              <a:spcBef>
                <a:spcPts val="550"/>
              </a:spcBef>
              <a:spcAft>
                <a:spcPts val="0"/>
              </a:spcAft>
              <a:buSzPct val="70000"/>
              <a:buNone/>
            </a:pPr>
            <a:endParaRPr sz="600" dirty="0"/>
          </a:p>
        </p:txBody>
      </p:sp>
      <p:sp>
        <p:nvSpPr>
          <p:cNvPr id="140" name="Google Shape;140;p3"/>
          <p:cNvSpPr txBox="1"/>
          <p:nvPr/>
        </p:nvSpPr>
        <p:spPr>
          <a:xfrm>
            <a:off x="1379960" y="1085264"/>
            <a:ext cx="3039599" cy="639900"/>
          </a:xfrm>
          <a:prstGeom prst="rect">
            <a:avLst/>
          </a:prstGeom>
          <a:solidFill>
            <a:srgbClr val="C1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"/>
              <a:buFont typeface="Noto Sans Symbols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Federal Laws</a:t>
            </a:r>
            <a:endParaRPr sz="1800" dirty="0"/>
          </a:p>
        </p:txBody>
      </p:sp>
      <p:sp>
        <p:nvSpPr>
          <p:cNvPr id="141" name="Google Shape;141;p3"/>
          <p:cNvSpPr txBox="1"/>
          <p:nvPr/>
        </p:nvSpPr>
        <p:spPr>
          <a:xfrm>
            <a:off x="4719590" y="1085264"/>
            <a:ext cx="3039600" cy="639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"/>
              <a:buFont typeface="Noto Sans Symbols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California Criteria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"/>
              <a:buFont typeface="Noto Sans Symbols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For Cities</a:t>
            </a:r>
            <a:endParaRPr sz="1800" dirty="0"/>
          </a:p>
        </p:txBody>
      </p:sp>
      <p:sp>
        <p:nvSpPr>
          <p:cNvPr id="143" name="Google Shape;143;p3"/>
          <p:cNvSpPr txBox="1"/>
          <p:nvPr/>
        </p:nvSpPr>
        <p:spPr>
          <a:xfrm>
            <a:off x="4734503" y="1700314"/>
            <a:ext cx="3009600" cy="2908631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Geographically contiguous</a:t>
            </a:r>
            <a:endParaRPr sz="18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marR="0" lvl="0" indent="-342900" algn="l" rtl="0">
              <a:spcBef>
                <a:spcPts val="7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Undivided neighborhoods and “communities of interest” </a:t>
            </a:r>
            <a:endParaRPr b="0" i="0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342900" marR="0" lvl="0" indent="-342900" algn="l" rtl="0">
              <a:spcBef>
                <a:spcPts val="7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Easily identifiable boundaries</a:t>
            </a:r>
            <a:endParaRPr sz="18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marR="0" lvl="0" indent="-342900" algn="l" rtl="0">
              <a:spcBef>
                <a:spcPts val="7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Compact</a:t>
            </a:r>
            <a:endParaRPr sz="1800" b="0" u="none" strike="noStrike" cap="none" dirty="0">
              <a:solidFill>
                <a:srgbClr val="C13F3F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sp>
        <p:nvSpPr>
          <p:cNvPr id="145" name="Google Shape;145;p3"/>
          <p:cNvSpPr txBox="1">
            <a:spLocks noGrp="1"/>
          </p:cNvSpPr>
          <p:nvPr>
            <p:ph type="title"/>
          </p:nvPr>
        </p:nvSpPr>
        <p:spPr>
          <a:xfrm>
            <a:off x="1103250" y="94664"/>
            <a:ext cx="69375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Redistricting Rules and Goals</a:t>
            </a:r>
            <a:endParaRPr dirty="0"/>
          </a:p>
        </p:txBody>
      </p:sp>
      <p:sp>
        <p:nvSpPr>
          <p:cNvPr id="146" name="Google Shape;146;p3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7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 dirty="0"/>
          </a:p>
        </p:txBody>
      </p:sp>
      <p:sp>
        <p:nvSpPr>
          <p:cNvPr id="148" name="Google Shape;148;p3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March 7, 2022</a:t>
            </a:r>
          </a:p>
        </p:txBody>
      </p:sp>
      <p:sp>
        <p:nvSpPr>
          <p:cNvPr id="14" name="Google Shape;143;p3">
            <a:extLst>
              <a:ext uri="{FF2B5EF4-FFF2-40B4-BE49-F238E27FC236}">
                <a16:creationId xmlns:a16="http://schemas.microsoft.com/office/drawing/2014/main" id="{D8886CC5-7638-4B95-AD78-8F0716B90591}"/>
              </a:ext>
            </a:extLst>
          </p:cNvPr>
          <p:cNvSpPr txBox="1"/>
          <p:nvPr/>
        </p:nvSpPr>
        <p:spPr>
          <a:xfrm>
            <a:off x="1379960" y="5029191"/>
            <a:ext cx="6364143" cy="4977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800" b="1" u="none" strike="noStrike" cap="none" dirty="0">
                <a:solidFill>
                  <a:schemeClr val="tx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Prohibited: </a:t>
            </a:r>
            <a:r>
              <a:rPr lang="en-US" sz="1800" b="0" u="none" strike="noStrike" cap="none" dirty="0">
                <a:solidFill>
                  <a:schemeClr val="tx1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“Shall not favor or discriminate against a political party.”</a:t>
            </a:r>
            <a:endParaRPr sz="1800" b="0" u="none" strike="noStrike" cap="none" dirty="0">
              <a:solidFill>
                <a:schemeClr val="tx1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825D3D9-DAC0-4E5F-8583-3CE23A220F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470325"/>
              </p:ext>
            </p:extLst>
          </p:nvPr>
        </p:nvGraphicFramePr>
        <p:xfrm>
          <a:off x="-10061" y="-2"/>
          <a:ext cx="9143997" cy="3237725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896341">
                  <a:extLst>
                    <a:ext uri="{9D8B030D-6E8A-4147-A177-3AD203B41FA5}">
                      <a16:colId xmlns:a16="http://schemas.microsoft.com/office/drawing/2014/main" val="1087559840"/>
                    </a:ext>
                  </a:extLst>
                </a:gridCol>
                <a:gridCol w="1854777">
                  <a:extLst>
                    <a:ext uri="{9D8B030D-6E8A-4147-A177-3AD203B41FA5}">
                      <a16:colId xmlns:a16="http://schemas.microsoft.com/office/drawing/2014/main" val="4050315251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1964095677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1651670908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3674721144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1955705933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2840781850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2378994146"/>
                    </a:ext>
                  </a:extLst>
                </a:gridCol>
                <a:gridCol w="904009">
                  <a:extLst>
                    <a:ext uri="{9D8B030D-6E8A-4147-A177-3AD203B41FA5}">
                      <a16:colId xmlns:a16="http://schemas.microsoft.com/office/drawing/2014/main" val="1608240072"/>
                    </a:ext>
                  </a:extLst>
                </a:gridCol>
              </a:tblGrid>
              <a:tr h="280433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City of Merced - 2015 Adopted Plan</a:t>
                      </a:r>
                    </a:p>
                  </a:txBody>
                  <a:tcPr marL="7620" marR="7620" marT="762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4466681"/>
                  </a:ext>
                </a:extLst>
              </a:tr>
              <a:tr h="24644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District</a:t>
                      </a:r>
                    </a:p>
                  </a:txBody>
                  <a:tcPr marL="7620" marR="7620" marT="762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City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186403"/>
                  </a:ext>
                </a:extLst>
              </a:tr>
              <a:tr h="2464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Total Pop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13,236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13,332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12,728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12,579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13,700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13,267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78,842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958184"/>
                  </a:ext>
                </a:extLst>
              </a:tr>
              <a:tr h="24644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2010 Census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Deviation from ideal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96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192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-412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-561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560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127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1,121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176343"/>
                  </a:ext>
                </a:extLst>
              </a:tr>
              <a:tr h="2464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% Deviation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0.73%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1.46%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-3.14%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-4.27%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4.26%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0.97%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8.53%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26888"/>
                  </a:ext>
                </a:extLst>
              </a:tr>
              <a:tr h="246441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Total Pop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%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Hisp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59%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76%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52%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38%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40%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33%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530949"/>
                  </a:ext>
                </a:extLst>
              </a:tr>
              <a:tr h="2464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% NH White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32%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45%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35%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42%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522650"/>
                  </a:ext>
                </a:extLst>
              </a:tr>
              <a:tr h="2464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% NH Black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6%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10%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030700"/>
                  </a:ext>
                </a:extLst>
              </a:tr>
              <a:tr h="2464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% Asian-American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14%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13%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7%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8%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13%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18%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664030"/>
                  </a:ext>
                </a:extLst>
              </a:tr>
              <a:tr h="246441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Citizen Voting Age Pop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%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Hisp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47%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59%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27%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35%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28%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253713"/>
                  </a:ext>
                </a:extLst>
              </a:tr>
              <a:tr h="2464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% NH White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9%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46%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57%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47%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49%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43%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458490"/>
                  </a:ext>
                </a:extLst>
              </a:tr>
              <a:tr h="2464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% NH Black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7%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9%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7%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7%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062096"/>
                  </a:ext>
                </a:extLst>
              </a:tr>
              <a:tr h="2464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% Asian-American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21%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6%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8%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15%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098916"/>
                  </a:ext>
                </a:extLst>
              </a:tr>
            </a:tbl>
          </a:graphicData>
        </a:graphic>
      </p:graphicFrame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EAEACE93-8BF8-443E-8633-DB8CA201B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529" y="4040154"/>
            <a:ext cx="2214941" cy="273386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6" name="Google Shape;156;p4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7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 dirty="0"/>
          </a:p>
        </p:txBody>
      </p:sp>
      <p:sp>
        <p:nvSpPr>
          <p:cNvPr id="9" name="Google Shape;158;p4">
            <a:extLst>
              <a:ext uri="{FF2B5EF4-FFF2-40B4-BE49-F238E27FC236}">
                <a16:creationId xmlns:a16="http://schemas.microsoft.com/office/drawing/2014/main" id="{FC3CEA1E-50C0-4426-999C-45C39A1BDC44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March 7, 2022</a:t>
            </a:r>
          </a:p>
        </p:txBody>
      </p:sp>
      <p:sp>
        <p:nvSpPr>
          <p:cNvPr id="12" name="Google Shape;143;p3">
            <a:extLst>
              <a:ext uri="{FF2B5EF4-FFF2-40B4-BE49-F238E27FC236}">
                <a16:creationId xmlns:a16="http://schemas.microsoft.com/office/drawing/2014/main" id="{37A114CD-9A5F-485D-9A38-2CD9ECCB4634}"/>
              </a:ext>
            </a:extLst>
          </p:cNvPr>
          <p:cNvSpPr txBox="1"/>
          <p:nvPr/>
        </p:nvSpPr>
        <p:spPr>
          <a:xfrm>
            <a:off x="2500603" y="3429000"/>
            <a:ext cx="4142792" cy="4977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</a:pPr>
            <a:r>
              <a:rPr lang="en-US" sz="20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Ideal population per District: 13,140</a:t>
            </a:r>
          </a:p>
        </p:txBody>
      </p:sp>
    </p:spTree>
    <p:extLst>
      <p:ext uri="{BB962C8B-B14F-4D97-AF65-F5344CB8AC3E}">
        <p14:creationId xmlns:p14="http://schemas.microsoft.com/office/powerpoint/2010/main" val="3371358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7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 dirty="0"/>
          </a:p>
        </p:txBody>
      </p:sp>
      <p:sp>
        <p:nvSpPr>
          <p:cNvPr id="158" name="Google Shape;158;p4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March 7, 2022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27863A0-DFC0-4FEB-ABA5-549DA5CC17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012213"/>
              </p:ext>
            </p:extLst>
          </p:nvPr>
        </p:nvGraphicFramePr>
        <p:xfrm>
          <a:off x="59124" y="96295"/>
          <a:ext cx="9025752" cy="313944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848803">
                  <a:extLst>
                    <a:ext uri="{9D8B030D-6E8A-4147-A177-3AD203B41FA5}">
                      <a16:colId xmlns:a16="http://schemas.microsoft.com/office/drawing/2014/main" val="3038763522"/>
                    </a:ext>
                  </a:extLst>
                </a:gridCol>
                <a:gridCol w="1557602">
                  <a:extLst>
                    <a:ext uri="{9D8B030D-6E8A-4147-A177-3AD203B41FA5}">
                      <a16:colId xmlns:a16="http://schemas.microsoft.com/office/drawing/2014/main" val="1677835006"/>
                    </a:ext>
                  </a:extLst>
                </a:gridCol>
                <a:gridCol w="742856">
                  <a:extLst>
                    <a:ext uri="{9D8B030D-6E8A-4147-A177-3AD203B41FA5}">
                      <a16:colId xmlns:a16="http://schemas.microsoft.com/office/drawing/2014/main" val="3851414265"/>
                    </a:ext>
                  </a:extLst>
                </a:gridCol>
                <a:gridCol w="742856">
                  <a:extLst>
                    <a:ext uri="{9D8B030D-6E8A-4147-A177-3AD203B41FA5}">
                      <a16:colId xmlns:a16="http://schemas.microsoft.com/office/drawing/2014/main" val="2218656315"/>
                    </a:ext>
                  </a:extLst>
                </a:gridCol>
                <a:gridCol w="742856">
                  <a:extLst>
                    <a:ext uri="{9D8B030D-6E8A-4147-A177-3AD203B41FA5}">
                      <a16:colId xmlns:a16="http://schemas.microsoft.com/office/drawing/2014/main" val="3069892935"/>
                    </a:ext>
                  </a:extLst>
                </a:gridCol>
                <a:gridCol w="742856">
                  <a:extLst>
                    <a:ext uri="{9D8B030D-6E8A-4147-A177-3AD203B41FA5}">
                      <a16:colId xmlns:a16="http://schemas.microsoft.com/office/drawing/2014/main" val="292024296"/>
                    </a:ext>
                  </a:extLst>
                </a:gridCol>
                <a:gridCol w="742856">
                  <a:extLst>
                    <a:ext uri="{9D8B030D-6E8A-4147-A177-3AD203B41FA5}">
                      <a16:colId xmlns:a16="http://schemas.microsoft.com/office/drawing/2014/main" val="289199184"/>
                    </a:ext>
                  </a:extLst>
                </a:gridCol>
                <a:gridCol w="742856">
                  <a:extLst>
                    <a:ext uri="{9D8B030D-6E8A-4147-A177-3AD203B41FA5}">
                      <a16:colId xmlns:a16="http://schemas.microsoft.com/office/drawing/2014/main" val="662373739"/>
                    </a:ext>
                  </a:extLst>
                </a:gridCol>
                <a:gridCol w="1162211">
                  <a:extLst>
                    <a:ext uri="{9D8B030D-6E8A-4147-A177-3AD203B41FA5}">
                      <a16:colId xmlns:a16="http://schemas.microsoft.com/office/drawing/2014/main" val="3658717280"/>
                    </a:ext>
                  </a:extLst>
                </a:gridCol>
              </a:tblGrid>
              <a:tr h="228600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City of Merced - 2020 Census</a:t>
                      </a:r>
                      <a:endParaRPr lang="en-US" sz="1600" b="1" i="1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471250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Category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Field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Total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64095400"/>
                  </a:ext>
                </a:extLst>
              </a:tr>
              <a:tr h="16764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2020 Census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Total Population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15,145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13,783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12,762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14,039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14,211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16,741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86,681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16728105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Population Dev.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698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-664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-1,685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-408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-236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2,294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3,979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44487880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Pct. Deviation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4.83%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-4.60%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-11.66%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-2.82%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-1.63%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15.88%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27.54%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b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82679381"/>
                  </a:ext>
                </a:extLst>
              </a:tr>
              <a:tr h="161925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Total Pop.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Hispanic/Latino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66%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81%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59%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46%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49%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40%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56%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61912091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NH White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14%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24%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36%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28%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32%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24%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55130504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NH Black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7%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5508573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NH Asian/Pac.Isl.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12%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8%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8%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10%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14%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20%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12%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47779068"/>
                  </a:ext>
                </a:extLst>
              </a:tr>
              <a:tr h="1638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NH Native Amer.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68647754"/>
                  </a:ext>
                </a:extLst>
              </a:tr>
              <a:tr h="161925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Citizen Voting Age Pop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Total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6,064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5,206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7,763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8,925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10,085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10,010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48,053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33691299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Hisp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62%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50%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39%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39%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42%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45%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13109112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NH White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27%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14%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37%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46%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35%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37%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34%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74341996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NH Black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8%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8%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6%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7%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7%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48824494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Asian/Pac.Isl.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15%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16%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7%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8%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14%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16%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13%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23499057"/>
                  </a:ext>
                </a:extLst>
              </a:tr>
              <a:tr h="1638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Native Amer.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0%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7620" marR="7620" marT="762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5488083"/>
                  </a:ext>
                </a:extLst>
              </a:tr>
            </a:tbl>
          </a:graphicData>
        </a:graphic>
      </p:graphicFrame>
      <p:sp>
        <p:nvSpPr>
          <p:cNvPr id="13" name="Google Shape;143;p3">
            <a:extLst>
              <a:ext uri="{FF2B5EF4-FFF2-40B4-BE49-F238E27FC236}">
                <a16:creationId xmlns:a16="http://schemas.microsoft.com/office/drawing/2014/main" id="{086C4801-ACC1-40BF-A5F7-87FB45920618}"/>
              </a:ext>
            </a:extLst>
          </p:cNvPr>
          <p:cNvSpPr txBox="1"/>
          <p:nvPr/>
        </p:nvSpPr>
        <p:spPr>
          <a:xfrm>
            <a:off x="2500603" y="3429000"/>
            <a:ext cx="4142792" cy="4977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</a:pPr>
            <a:r>
              <a:rPr lang="en-US" sz="2000" b="1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Ideal population per District: 14,447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53E90BE6-9274-4D9B-BDE3-5CAD8C7A2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529" y="4040154"/>
            <a:ext cx="2214941" cy="273386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8914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"/>
          <p:cNvSpPr txBox="1">
            <a:spLocks noGrp="1"/>
          </p:cNvSpPr>
          <p:nvPr>
            <p:ph type="title"/>
          </p:nvPr>
        </p:nvSpPr>
        <p:spPr>
          <a:xfrm>
            <a:off x="327900" y="51350"/>
            <a:ext cx="846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Neighborhoods/Communities of Interest</a:t>
            </a:r>
            <a:endParaRPr dirty="0"/>
          </a:p>
        </p:txBody>
      </p:sp>
      <p:sp>
        <p:nvSpPr>
          <p:cNvPr id="154" name="Google Shape;154;p4"/>
          <p:cNvSpPr txBox="1">
            <a:spLocks noGrp="1"/>
          </p:cNvSpPr>
          <p:nvPr>
            <p:ph type="body" idx="1"/>
          </p:nvPr>
        </p:nvSpPr>
        <p:spPr>
          <a:xfrm>
            <a:off x="341400" y="1274549"/>
            <a:ext cx="3963899" cy="4838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2400" b="1" i="1" dirty="0">
                <a:solidFill>
                  <a:srgbClr val="002060"/>
                </a:solidFill>
              </a:rPr>
              <a:t>Neighborhoods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lang="en-US" sz="2000" b="1" i="1" dirty="0">
              <a:solidFill>
                <a:srgbClr val="002060"/>
              </a:solidFill>
            </a:endParaRP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SzPts val="1200"/>
              <a:buFont typeface="+mj-lt"/>
              <a:buAutoNum type="arabicPeriod"/>
            </a:pPr>
            <a:r>
              <a:rPr lang="en-US" sz="2000" b="1" dirty="0">
                <a:solidFill>
                  <a:srgbClr val="C13F3F"/>
                </a:solidFill>
              </a:rPr>
              <a:t>What is your neighborhood?</a:t>
            </a:r>
          </a:p>
          <a:p>
            <a:pPr lvl="0" indent="-457200" algn="l" rtl="0">
              <a:spcBef>
                <a:spcPts val="700"/>
              </a:spcBef>
              <a:spcAft>
                <a:spcPts val="0"/>
              </a:spcAft>
              <a:buSzPts val="1200"/>
              <a:buFont typeface="+mj-lt"/>
              <a:buAutoNum type="arabicPeriod"/>
            </a:pPr>
            <a:r>
              <a:rPr lang="en-US" sz="2000" b="1" dirty="0">
                <a:solidFill>
                  <a:srgbClr val="C13F3F"/>
                </a:solidFill>
              </a:rPr>
              <a:t>What are its geographic boundaries?</a:t>
            </a: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SzPts val="1200"/>
              <a:buNone/>
            </a:pPr>
            <a:endParaRPr sz="2000" dirty="0">
              <a:solidFill>
                <a:srgbClr val="C13F3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60"/>
              <a:buNone/>
            </a:pPr>
            <a:endParaRPr sz="2000" b="1" dirty="0">
              <a:solidFill>
                <a:srgbClr val="7030A0"/>
              </a:solidFill>
            </a:endParaRPr>
          </a:p>
          <a:p>
            <a:pPr marL="32004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rgbClr val="002060"/>
              </a:solidFill>
            </a:endParaRPr>
          </a:p>
          <a:p>
            <a:pPr marL="32004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SzPts val="1200"/>
              <a:buNone/>
            </a:pPr>
            <a:r>
              <a:rPr lang="en-US" sz="2000" i="1" dirty="0">
                <a:solidFill>
                  <a:srgbClr val="002060"/>
                </a:solidFill>
              </a:rPr>
              <a:t>In the absence of public testimony, planning records and other similar documents may provide definition.</a:t>
            </a:r>
            <a:endParaRPr sz="2000" i="1" dirty="0">
              <a:solidFill>
                <a:srgbClr val="002060"/>
              </a:solidFill>
            </a:endParaRPr>
          </a:p>
        </p:txBody>
      </p:sp>
      <p:sp>
        <p:nvSpPr>
          <p:cNvPr id="156" name="Google Shape;156;p4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7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dirty="0"/>
          </a:p>
        </p:txBody>
      </p:sp>
      <p:sp>
        <p:nvSpPr>
          <p:cNvPr id="158" name="Google Shape;158;p4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March 7, 2022</a:t>
            </a:r>
          </a:p>
        </p:txBody>
      </p:sp>
      <p:sp>
        <p:nvSpPr>
          <p:cNvPr id="10" name="Google Shape;154;p4">
            <a:extLst>
              <a:ext uri="{FF2B5EF4-FFF2-40B4-BE49-F238E27FC236}">
                <a16:creationId xmlns:a16="http://schemas.microsoft.com/office/drawing/2014/main" id="{FB5208D6-8914-4C24-B56B-002A8A4FE5EE}"/>
              </a:ext>
            </a:extLst>
          </p:cNvPr>
          <p:cNvSpPr txBox="1">
            <a:spLocks/>
          </p:cNvSpPr>
          <p:nvPr/>
        </p:nvSpPr>
        <p:spPr>
          <a:xfrm>
            <a:off x="4695827" y="1274550"/>
            <a:ext cx="4120276" cy="4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528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Noto Sans Symbols"/>
              <a:buChar char="◻"/>
              <a:defRPr sz="2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35280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🞑"/>
              <a:defRPr sz="24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5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0289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17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2400" b="1" i="1" dirty="0">
                <a:solidFill>
                  <a:srgbClr val="002060"/>
                </a:solidFill>
              </a:rPr>
              <a:t>Communities of Interest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lang="en-US" sz="2000" b="1" i="1" dirty="0">
              <a:solidFill>
                <a:srgbClr val="002060"/>
              </a:solidFill>
            </a:endParaRP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SzPts val="1200"/>
              <a:buFont typeface="+mj-lt"/>
              <a:buAutoNum type="arabicPeriod"/>
            </a:pPr>
            <a:r>
              <a:rPr lang="en-US" sz="2000" b="1" dirty="0">
                <a:solidFill>
                  <a:srgbClr val="C13F3F"/>
                </a:solidFill>
              </a:rPr>
              <a:t>What defines your community?</a:t>
            </a:r>
            <a:endParaRPr lang="en-US" sz="2000" dirty="0">
              <a:solidFill>
                <a:srgbClr val="C13F3F"/>
              </a:solidFill>
            </a:endParaRPr>
          </a:p>
          <a:p>
            <a:pPr indent="-457200">
              <a:buSzPts val="1200"/>
              <a:buFont typeface="+mj-lt"/>
              <a:buAutoNum type="arabicPeriod"/>
            </a:pPr>
            <a:r>
              <a:rPr lang="en-US" sz="2000" b="1" dirty="0">
                <a:solidFill>
                  <a:srgbClr val="C13F3F"/>
                </a:solidFill>
              </a:rPr>
              <a:t>Would this community benefit from being “included within a single district for purposes of its effective and fair representation”?</a:t>
            </a:r>
          </a:p>
          <a:p>
            <a:pPr indent="-457200">
              <a:buSzPts val="1200"/>
              <a:buFont typeface="+mj-lt"/>
              <a:buAutoNum type="arabicPeriod"/>
            </a:pPr>
            <a:endParaRPr lang="en-US" sz="2000" b="1" dirty="0">
              <a:solidFill>
                <a:srgbClr val="C13F3F"/>
              </a:solidFill>
            </a:endParaRPr>
          </a:p>
          <a:p>
            <a:pPr marL="0" indent="0">
              <a:buSzPts val="1200"/>
              <a:buNone/>
            </a:pPr>
            <a:r>
              <a:rPr lang="en-US" sz="2000" i="1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Communities of Interest may </a:t>
            </a:r>
            <a:r>
              <a:rPr lang="en-US" sz="2000" i="1" u="sng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not</a:t>
            </a:r>
            <a:r>
              <a:rPr lang="en-US" sz="2000" i="1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 include relationships with political parties, incumbents, or political candidates.</a:t>
            </a:r>
            <a:endParaRPr lang="en-US" sz="2000" i="1" dirty="0">
              <a:solidFill>
                <a:srgbClr val="002060"/>
              </a:solidFill>
            </a:endParaRPr>
          </a:p>
          <a:p>
            <a:pPr marL="0" indent="0">
              <a:buSzPts val="1200"/>
              <a:buFont typeface="Noto Sans Symbols"/>
              <a:buNone/>
            </a:pPr>
            <a:endParaRPr lang="en-US" sz="2000" dirty="0">
              <a:solidFill>
                <a:srgbClr val="C13F3F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99CA73-2B3C-4A7B-8175-09203909FEE9}"/>
              </a:ext>
            </a:extLst>
          </p:cNvPr>
          <p:cNvCxnSpPr>
            <a:cxnSpLocks/>
          </p:cNvCxnSpPr>
          <p:nvPr/>
        </p:nvCxnSpPr>
        <p:spPr>
          <a:xfrm>
            <a:off x="4448175" y="2676525"/>
            <a:ext cx="0" cy="2057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oogle Shape;157;p4">
            <a:extLst>
              <a:ext uri="{FF2B5EF4-FFF2-40B4-BE49-F238E27FC236}">
                <a16:creationId xmlns:a16="http://schemas.microsoft.com/office/drawing/2014/main" id="{B266AEF9-5256-47D9-90C0-09CFCD24C9D7}"/>
              </a:ext>
            </a:extLst>
          </p:cNvPr>
          <p:cNvCxnSpPr/>
          <p:nvPr/>
        </p:nvCxnSpPr>
        <p:spPr>
          <a:xfrm>
            <a:off x="3043500" y="1041950"/>
            <a:ext cx="3030000" cy="135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" name="Picture 2" descr="Merced City Hall (@MercedCityHall) | Twitter">
            <a:extLst>
              <a:ext uri="{FF2B5EF4-FFF2-40B4-BE49-F238E27FC236}">
                <a16:creationId xmlns:a16="http://schemas.microsoft.com/office/drawing/2014/main" id="{2610B270-C5E7-4AC8-9482-1B3C56EAF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69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304800" y="-139917"/>
            <a:ext cx="846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Possible Neighborhoods / Communities</a:t>
            </a:r>
            <a:endParaRPr dirty="0"/>
          </a:p>
        </p:txBody>
      </p:sp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March 7,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57E5BE-8172-4912-A77E-EAD1CA2F786F}"/>
              </a:ext>
            </a:extLst>
          </p:cNvPr>
          <p:cNvSpPr txBox="1"/>
          <p:nvPr/>
        </p:nvSpPr>
        <p:spPr>
          <a:xfrm>
            <a:off x="2495550" y="5760373"/>
            <a:ext cx="4371975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Garamond" panose="02020404030301010803" pitchFamily="18" charset="0"/>
              </a:rPr>
              <a:t>Submissions edited for clarity and brevity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7AF378F-0397-48D4-8B2D-9793410F5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272306"/>
              </p:ext>
            </p:extLst>
          </p:nvPr>
        </p:nvGraphicFramePr>
        <p:xfrm>
          <a:off x="604837" y="1046017"/>
          <a:ext cx="8153400" cy="4555681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{91E02EA7-3355-43AC-B759-658271C0D923}</a:tableStyleId>
              </a:tblPr>
              <a:tblGrid>
                <a:gridCol w="4076700">
                  <a:extLst>
                    <a:ext uri="{9D8B030D-6E8A-4147-A177-3AD203B41FA5}">
                      <a16:colId xmlns:a16="http://schemas.microsoft.com/office/drawing/2014/main" val="1451251659"/>
                    </a:ext>
                  </a:extLst>
                </a:gridCol>
                <a:gridCol w="4076700">
                  <a:extLst>
                    <a:ext uri="{9D8B030D-6E8A-4147-A177-3AD203B41FA5}">
                      <a16:colId xmlns:a16="http://schemas.microsoft.com/office/drawing/2014/main" val="1825595314"/>
                    </a:ext>
                  </a:extLst>
                </a:gridCol>
              </a:tblGrid>
              <a:tr h="4384961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Airport area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Applegate Park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Bear Creek as a midline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Campus Parkway area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City schools (“civic centers”)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Communities north of Yosemite Parkway – the “bird streets”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Courthouse Park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Cruickshank, Chenoweth, Burbank, Peterson schools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Downtown -- BNSF up to Bear Creek (natural North boundary of D3); Highway 99 and Bear Creek (south boundary)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3" marR="6119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Downtown Merced area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Downtown Neighborhood Association – Main, 18</a:t>
                      </a:r>
                      <a:r>
                        <a:rPr lang="en-US" sz="2000" baseline="30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th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, 19</a:t>
                      </a:r>
                      <a:r>
                        <a:rPr lang="en-US" sz="2000" baseline="30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th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Elementary school attendance boundaries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Givens, Charles Wright schools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Golden Valley Neighborhood Association – south of Golden Valley High School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Greenbriar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Historic downtown association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Intact downtown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</a:rPr>
                        <a:t>Loughborough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193" marR="6119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8287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98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304800" y="-139917"/>
            <a:ext cx="846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Possible Neighborhoods / Communities</a:t>
            </a:r>
            <a:endParaRPr dirty="0"/>
          </a:p>
        </p:txBody>
      </p:sp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March 7,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57E5BE-8172-4912-A77E-EAD1CA2F786F}"/>
              </a:ext>
            </a:extLst>
          </p:cNvPr>
          <p:cNvSpPr txBox="1"/>
          <p:nvPr/>
        </p:nvSpPr>
        <p:spPr>
          <a:xfrm>
            <a:off x="2495550" y="5760373"/>
            <a:ext cx="4371975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Garamond" panose="02020404030301010803" pitchFamily="18" charset="0"/>
              </a:rPr>
              <a:t>Submissions edited for clarity and brevity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7AF378F-0397-48D4-8B2D-9793410F5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380981"/>
              </p:ext>
            </p:extLst>
          </p:nvPr>
        </p:nvGraphicFramePr>
        <p:xfrm>
          <a:off x="604837" y="1046017"/>
          <a:ext cx="8153400" cy="457200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{91E02EA7-3355-43AC-B759-658271C0D923}</a:tableStyleId>
              </a:tblPr>
              <a:tblGrid>
                <a:gridCol w="4076700">
                  <a:extLst>
                    <a:ext uri="{9D8B030D-6E8A-4147-A177-3AD203B41FA5}">
                      <a16:colId xmlns:a16="http://schemas.microsoft.com/office/drawing/2014/main" val="1451251659"/>
                    </a:ext>
                  </a:extLst>
                </a:gridCol>
                <a:gridCol w="4076700">
                  <a:extLst>
                    <a:ext uri="{9D8B030D-6E8A-4147-A177-3AD203B41FA5}">
                      <a16:colId xmlns:a16="http://schemas.microsoft.com/office/drawing/2014/main" val="1825595314"/>
                    </a:ext>
                  </a:extLst>
                </a:gridCol>
              </a:tblGrid>
              <a:tr h="4384961"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Main Street Association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Merced College – “college streets”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Merced College area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Merced Mall area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Muir Wood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North Merced (schools, Merced College)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North/South boundary at Bear Creek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Old Town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Ragsdale community -- G street, Bear Creek, Santa Fe, Glenn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Regional Parks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South Merced surrounding churches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South Merced, circle around Tenaya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South Merced, South Merced Coalition -- African American church locations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South of Bear Creek, end of Bear Creek, old family residences, down to 18</a:t>
                      </a:r>
                      <a:r>
                        <a:rPr lang="en-US" sz="2000" baseline="30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Street, R Street-Highway 59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South of Childs/east of Parsons, new housing last 15 years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Spaghetti Acres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University area</a:t>
                      </a:r>
                      <a:endParaRPr lang="en-US" sz="20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8287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7295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6DE1F31-D6AD-4229-BC0A-C35426CFCD09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2387001" y="3429000"/>
            <a:ext cx="2011680" cy="1963227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0" y="-139917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Not Population Balanced or Not Contiguous</a:t>
            </a:r>
            <a:endParaRPr dirty="0"/>
          </a:p>
        </p:txBody>
      </p:sp>
      <p:sp>
        <p:nvSpPr>
          <p:cNvPr id="183" name="Google Shape;183;p7"/>
          <p:cNvSpPr txBox="1">
            <a:spLocks noGrp="1"/>
          </p:cNvSpPr>
          <p:nvPr>
            <p:ph type="dt" idx="10"/>
          </p:nvPr>
        </p:nvSpPr>
        <p:spPr>
          <a:xfrm>
            <a:off x="7010400" y="637936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March 7, 2022</a:t>
            </a:r>
          </a:p>
        </p:txBody>
      </p:sp>
      <p:sp>
        <p:nvSpPr>
          <p:cNvPr id="184" name="Google Shape;184;p7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 dirty="0"/>
          </a:p>
        </p:txBody>
      </p:sp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E3B8730D-7186-45E9-8D76-253CACC47545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138022" y="1149570"/>
            <a:ext cx="2011680" cy="1987002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9033F40B-3F38-45B8-80FB-380A8F4FDC8B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2387001" y="1149569"/>
            <a:ext cx="2011680" cy="1983665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FF46AADC-CA56-4FF2-B5E1-C72706A68D5C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4646041" y="1146232"/>
            <a:ext cx="2011680" cy="1987002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4CC8D42A-2DCD-4F4E-A563-C0EC90774B34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6905081" y="1146232"/>
            <a:ext cx="2011680" cy="2017171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Map&#10;&#10;Description automatically generated">
            <a:extLst>
              <a:ext uri="{FF2B5EF4-FFF2-40B4-BE49-F238E27FC236}">
                <a16:creationId xmlns:a16="http://schemas.microsoft.com/office/drawing/2014/main" id="{52E2C998-A9FA-40C1-8597-3B4B55F51262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>
            <a:off x="138022" y="3429000"/>
            <a:ext cx="2011680" cy="1961321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9BA854B1-AA15-4B95-BEA9-08C88B062AC3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</a:blip>
          <a:stretch>
            <a:fillRect/>
          </a:stretch>
        </p:blipFill>
        <p:spPr>
          <a:xfrm>
            <a:off x="4646041" y="3428783"/>
            <a:ext cx="2011680" cy="1953413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B8E7F910-734F-4701-B6E5-0D9785B82D3A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</a:blip>
          <a:stretch>
            <a:fillRect/>
          </a:stretch>
        </p:blipFill>
        <p:spPr>
          <a:xfrm>
            <a:off x="6905081" y="3415822"/>
            <a:ext cx="2011680" cy="1961321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9940703"/>
      </p:ext>
    </p:extLst>
  </p:cSld>
  <p:clrMapOvr>
    <a:masterClrMapping/>
  </p:clrMapOvr>
</p:sld>
</file>

<file path=ppt/theme/theme1.xml><?xml version="1.0" encoding="utf-8"?>
<a:theme xmlns:a="http://schemas.openxmlformats.org/drawingml/2006/main" name="Median">
  <a:themeElements>
    <a:clrScheme name="Custom 2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9F0403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A11213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dian">
  <a:themeElements>
    <a:clrScheme name="Custom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B70101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B61314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1118</TotalTime>
  <Words>1377</Words>
  <Application>Microsoft Office PowerPoint</Application>
  <PresentationFormat>On-screen Show (4:3)</PresentationFormat>
  <Paragraphs>443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Garamond</vt:lpstr>
      <vt:lpstr>Wingdings</vt:lpstr>
      <vt:lpstr>Twentieth Century</vt:lpstr>
      <vt:lpstr>Noto Sans Symbols</vt:lpstr>
      <vt:lpstr>Arial</vt:lpstr>
      <vt:lpstr>EB Garamond</vt:lpstr>
      <vt:lpstr>Calibri</vt:lpstr>
      <vt:lpstr>Symbol</vt:lpstr>
      <vt:lpstr>Median</vt:lpstr>
      <vt:lpstr>Median</vt:lpstr>
      <vt:lpstr>Merced City Council Redistricting Draft Maps</vt:lpstr>
      <vt:lpstr>Redistricting Process</vt:lpstr>
      <vt:lpstr>Redistricting Rules and Goals</vt:lpstr>
      <vt:lpstr>PowerPoint Presentation</vt:lpstr>
      <vt:lpstr>PowerPoint Presentation</vt:lpstr>
      <vt:lpstr>Neighborhoods/Communities of Interest</vt:lpstr>
      <vt:lpstr>Possible Neighborhoods / Communities</vt:lpstr>
      <vt:lpstr>Possible Neighborhoods / Communities</vt:lpstr>
      <vt:lpstr>Not Population Balanced or Not Contiguous</vt:lpstr>
      <vt:lpstr>Draft Maps</vt:lpstr>
      <vt:lpstr>Map 104</vt:lpstr>
      <vt:lpstr>Map 105</vt:lpstr>
      <vt:lpstr>Map 106</vt:lpstr>
      <vt:lpstr>Map 107</vt:lpstr>
      <vt:lpstr>Map 108</vt:lpstr>
      <vt:lpstr>Map 109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Advisory Committee Recommends</vt:lpstr>
      <vt:lpstr>Public Hearing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County of Merced Introduction to Redistricting</dc:title>
  <dc:creator>Douglas Johnson</dc:creator>
  <cp:lastModifiedBy>Jennifer</cp:lastModifiedBy>
  <cp:revision>59</cp:revision>
  <cp:lastPrinted>2022-02-20T18:50:57Z</cp:lastPrinted>
  <dcterms:created xsi:type="dcterms:W3CDTF">2011-05-19T00:29:13Z</dcterms:created>
  <dcterms:modified xsi:type="dcterms:W3CDTF">2022-03-09T23:16:37Z</dcterms:modified>
</cp:coreProperties>
</file>