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7"/>
  </p:notesMasterIdLst>
  <p:sldIdLst>
    <p:sldId id="256" r:id="rId3"/>
    <p:sldId id="298" r:id="rId4"/>
    <p:sldId id="258" r:id="rId5"/>
    <p:sldId id="289" r:id="rId6"/>
    <p:sldId id="334" r:id="rId7"/>
    <p:sldId id="318" r:id="rId8"/>
    <p:sldId id="272" r:id="rId9"/>
    <p:sldId id="316" r:id="rId10"/>
    <p:sldId id="320" r:id="rId11"/>
    <p:sldId id="336" r:id="rId12"/>
    <p:sldId id="33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31" r:id="rId22"/>
    <p:sldId id="332" r:id="rId23"/>
    <p:sldId id="333" r:id="rId24"/>
    <p:sldId id="329" r:id="rId25"/>
    <p:sldId id="335" r:id="rId26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B Garamond" panose="00000500000000000000" pitchFamily="2" charset="0"/>
      <p:regular r:id="rId32"/>
      <p:bold r:id="rId33"/>
      <p:italic r:id="rId34"/>
      <p:boldItalic r:id="rId35"/>
    </p:embeddedFont>
    <p:embeddedFont>
      <p:font typeface="Garamond" panose="02020404030301010803" pitchFamily="18" charset="0"/>
      <p:regular r:id="rId36"/>
      <p:bold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2+imgXNDS+QYhxlZmLSSQxnBe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02EA7-3355-43AC-B759-658271C0D923}">
  <a:tblStyle styleId="{91E02EA7-3355-43AC-B759-658271C0D923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6247" autoAdjust="0"/>
  </p:normalViewPr>
  <p:slideViewPr>
    <p:cSldViewPr snapToGrid="0">
      <p:cViewPr varScale="1">
        <p:scale>
          <a:sx n="130" d="100"/>
          <a:sy n="130" d="100"/>
        </p:scale>
        <p:origin x="1122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6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676" y="6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676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970676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5692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85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611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104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911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4162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69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6210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068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582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6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3523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09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481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5306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185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24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970676" y="8829851"/>
            <a:ext cx="3038155" cy="46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285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349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362" y="4445351"/>
            <a:ext cx="5607691" cy="4210545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701675"/>
            <a:ext cx="4676775" cy="3508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626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82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362" y="4416505"/>
            <a:ext cx="5607691" cy="4183222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19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8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1" name="Google Shape;101;p2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dt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9"/>
          <p:cNvSpPr txBox="1">
            <a:spLocks noGrp="1"/>
          </p:cNvSpPr>
          <p:nvPr>
            <p:ph type="ft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7" name="Google Shape;107;p29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0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46124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304800" y="1143007"/>
            <a:ext cx="8461248" cy="495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" name="Google Shape;43;p18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4" name="Google Shape;44;p18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" name="Google Shape;45;p18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Google Shape;4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18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3" name="Google Shape;53;p21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4" name="Google Shape;54;p2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aramond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58" name="Google Shape;5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>
            <a:spLocks noGrp="1"/>
          </p:cNvSpPr>
          <p:nvPr>
            <p:ph type="title"/>
          </p:nvPr>
        </p:nvSpPr>
        <p:spPr>
          <a:xfrm>
            <a:off x="2209800" y="228600"/>
            <a:ext cx="6553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6477000" y="6492875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65" name="Google Shape;6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2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3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4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Garamond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Garamond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Garamond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Garamond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Garamond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aramond"/>
              <a:buNone/>
              <a:defRPr sz="28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" name="Google Shape;92;p27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95" name="Google Shape;95;p27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3" name="Google Shape;13;p17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" name="Google Shape;14;p1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" name="Google Shape;31;p16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" name="Google Shape;32;p16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0" y="461461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Merced City Council</a:t>
            </a:r>
            <a:br>
              <a:rPr lang="en-US" sz="3600" dirty="0"/>
            </a:br>
            <a:r>
              <a:rPr lang="en-US" sz="3600" dirty="0"/>
              <a:t>Draft Maps Public Hearing</a:t>
            </a:r>
            <a:endParaRPr sz="3600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0" y="6068699"/>
            <a:ext cx="221225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EB Garamond"/>
                <a:ea typeface="EB Garamond"/>
                <a:cs typeface="EB Garamond"/>
                <a:sym typeface="EB Garamond"/>
              </a:rPr>
              <a:t>February 7, 2022</a:t>
            </a:r>
            <a:endParaRPr b="1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96000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b="1" dirty="0"/>
              <a:t> </a:t>
            </a:r>
            <a:r>
              <a:rPr lang="en-US" sz="3600" b="1" dirty="0"/>
              <a:t>Dr. Jeff Tilton, Senior Consultant</a:t>
            </a:r>
            <a:endParaRPr b="1" dirty="0"/>
          </a:p>
          <a:p>
            <a:pPr marL="0" lvl="0" indent="0" algn="r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3600" b="1" dirty="0"/>
              <a:t>National Demographics Corporation</a:t>
            </a:r>
            <a:endParaRPr b="1" dirty="0"/>
          </a:p>
        </p:txBody>
      </p:sp>
      <p:pic>
        <p:nvPicPr>
          <p:cNvPr id="1026" name="Picture 2" descr="Merced City Hall (@MercedCityHall) | Twitter">
            <a:extLst>
              <a:ext uri="{FF2B5EF4-FFF2-40B4-BE49-F238E27FC236}">
                <a16:creationId xmlns:a16="http://schemas.microsoft.com/office/drawing/2014/main" id="{29869627-0CEB-441C-9F76-273A381F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185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6DE1F31-D6AD-4229-BC0A-C35426CFC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001" y="3429000"/>
            <a:ext cx="2011680" cy="1963227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Not Population Balanced or Not Contiguous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3B8730D-7186-45E9-8D76-253CACC47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2" y="1149570"/>
            <a:ext cx="2011680" cy="198700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9033F40B-3F38-45B8-80FB-380A8F4FD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001" y="1149569"/>
            <a:ext cx="2011680" cy="198366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FF46AADC-CA56-4FF2-B5E1-C72706A68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041" y="1146232"/>
            <a:ext cx="2011680" cy="198700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4CC8D42A-2DCD-4F4E-A563-C0EC90774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081" y="1146232"/>
            <a:ext cx="2011680" cy="201717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52E2C998-A9FA-40C1-8597-3B4B55F51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22" y="3429000"/>
            <a:ext cx="2011680" cy="196132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BA854B1-AA15-4B95-BEA9-08C88B062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041" y="3428783"/>
            <a:ext cx="2011680" cy="195341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8E7F910-734F-4701-B6E5-0D9785B82D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5081" y="3415822"/>
            <a:ext cx="2011680" cy="196132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940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91673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Draft Maps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29DD0-197C-4BBD-B7F1-2125CA2A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38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BA45-50E8-48C9-B8CB-C0B4D6117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883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22A6B-18F0-4E9A-BC75-FF8252021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328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DC56F-DA8A-4EF8-9DFA-CE63AA5B5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773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1F6629-74FA-4269-B328-D30FE98DD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38" y="2724560"/>
            <a:ext cx="2011680" cy="203395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25E0F-7F1B-44CD-9CCF-B1E738370B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9297" y="2724560"/>
            <a:ext cx="2011680" cy="203101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1923A3B-E479-485D-99C1-82844912F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288" y="2743442"/>
            <a:ext cx="2011680" cy="201212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C5A236-7790-4F5F-8AF2-692CB6BD5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2773" y="2758290"/>
            <a:ext cx="2011680" cy="1997279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86A24D-AE52-4C70-B56D-FAE82996A9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4934" y="4866966"/>
            <a:ext cx="2011680" cy="19352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4918BAE7-2008-4217-A259-FBEB2CB626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6160" y="4866966"/>
            <a:ext cx="2011680" cy="193819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29EA867F-57A4-4846-B7C3-882884D58F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7386" y="4866966"/>
            <a:ext cx="2011680" cy="192789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380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104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971A801-7233-4C6A-8A95-95771888F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010400" cy="687778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143;p3">
            <a:extLst>
              <a:ext uri="{FF2B5EF4-FFF2-40B4-BE49-F238E27FC236}">
                <a16:creationId xmlns:a16="http://schemas.microsoft.com/office/drawing/2014/main" id="{A6CCD0CD-D4EC-45E4-89CF-0AE9CC040307}"/>
              </a:ext>
            </a:extLst>
          </p:cNvPr>
          <p:cNvSpPr txBox="1"/>
          <p:nvPr/>
        </p:nvSpPr>
        <p:spPr>
          <a:xfrm>
            <a:off x="6529704" y="3571875"/>
            <a:ext cx="2290446" cy="1526916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9.92%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7" name="Picture 2" descr="Redistricting Banner">
            <a:extLst>
              <a:ext uri="{FF2B5EF4-FFF2-40B4-BE49-F238E27FC236}">
                <a16:creationId xmlns:a16="http://schemas.microsoft.com/office/drawing/2014/main" id="{DCEF94CF-F101-43B5-B5D8-89E4D8487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11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105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A25F500-898A-4866-910E-0130C56A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9260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708B7F3F-4284-4CF5-8E11-A7C2F4CBBAF7}"/>
              </a:ext>
            </a:extLst>
          </p:cNvPr>
          <p:cNvSpPr txBox="1"/>
          <p:nvPr/>
        </p:nvSpPr>
        <p:spPr>
          <a:xfrm>
            <a:off x="6605232" y="3678809"/>
            <a:ext cx="2262004" cy="1417066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3.63%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Two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062AF06F-B914-4678-9A59-CBD0CC9BE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56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106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79BE28D-709C-47EC-9DD5-CB3BA4A3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24"/>
            <a:ext cx="7187969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2EF893A9-886D-49E2-BD95-1852027934F8}"/>
              </a:ext>
            </a:extLst>
          </p:cNvPr>
          <p:cNvSpPr txBox="1"/>
          <p:nvPr/>
        </p:nvSpPr>
        <p:spPr>
          <a:xfrm>
            <a:off x="6614757" y="3648074"/>
            <a:ext cx="2252479" cy="1531387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2.70%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Two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B9122DE6-B3DB-4894-A633-E0D9F9AC4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55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107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0D154B3-72FD-48F1-BEF6-2D190BCAE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" y="10424"/>
            <a:ext cx="683719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78B96D14-4245-4CFE-ACD9-84B092C5EF6F}"/>
              </a:ext>
            </a:extLst>
          </p:cNvPr>
          <p:cNvSpPr txBox="1"/>
          <p:nvPr/>
        </p:nvSpPr>
        <p:spPr>
          <a:xfrm>
            <a:off x="6581666" y="3439424"/>
            <a:ext cx="2272068" cy="1533525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5.82%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Two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6E17FEB7-5EE0-4962-8862-BF4977A81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8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108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69EECA2-7F57-4FA6-9E7F-0674AAEA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82902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0BC35A89-5693-47F8-9C88-6CDA33804ACD}"/>
              </a:ext>
            </a:extLst>
          </p:cNvPr>
          <p:cNvSpPr txBox="1"/>
          <p:nvPr/>
        </p:nvSpPr>
        <p:spPr>
          <a:xfrm>
            <a:off x="6585105" y="3524249"/>
            <a:ext cx="2282131" cy="1543051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6.37%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AA88AFFC-1353-43BC-9DF6-86781C318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7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109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322367F-5567-4EDB-8948-894EF410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25"/>
            <a:ext cx="6858279" cy="686132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592FBB8D-F428-4986-AD24-47DC84BED04D}"/>
              </a:ext>
            </a:extLst>
          </p:cNvPr>
          <p:cNvSpPr txBox="1"/>
          <p:nvPr/>
        </p:nvSpPr>
        <p:spPr>
          <a:xfrm>
            <a:off x="6617186" y="3667124"/>
            <a:ext cx="2224443" cy="1530609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8.98%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D02AA3D9-DA97-40C5-84F1-9E7779D67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8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9F8FF5E-AA4D-40D9-AC51-801C38FAF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148595" cy="687705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BE4C2494-D837-478E-8B9D-E4C558DDD37B}"/>
              </a:ext>
            </a:extLst>
          </p:cNvPr>
          <p:cNvSpPr txBox="1"/>
          <p:nvPr/>
        </p:nvSpPr>
        <p:spPr>
          <a:xfrm>
            <a:off x="6195657" y="3667125"/>
            <a:ext cx="2404879" cy="1483956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</a:t>
            </a: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8.96</a:t>
            </a: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1C8043C2-3DB1-498D-9768-A57B79A76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5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92E0F7D-E126-4E19-A41E-48A5A4F4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6256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386199" y="3543299"/>
            <a:ext cx="2214337" cy="1539357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4.96%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Three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7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November 6, 2021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888379"/>
              </p:ext>
            </p:extLst>
          </p:nvPr>
        </p:nvGraphicFramePr>
        <p:xfrm>
          <a:off x="0" y="983338"/>
          <a:ext cx="9144000" cy="58752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52297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6391703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0250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June 21,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609799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 – August 12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California’s official ‘prisoner-adjusted’ 2020 redistricting data – Sept. 20, 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September 15,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Workshop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November 6,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Gather data on communities of interest, neighborhoods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Learn more about the public mapping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5588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December 1,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94560"/>
                  </a:ext>
                </a:extLst>
              </a:tr>
              <a:tr h="520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Workshop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January 12,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Gather data on communities of interest, neighborhoods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119541"/>
                  </a:ext>
                </a:extLst>
              </a:tr>
              <a:tr h="62795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  <a:endParaRPr lang="en-US" sz="1600" b="1" i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January 22, 2022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neighborhoods/communities of interest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 and recommend up to two (2) draft maps </a:t>
                      </a:r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</a:rPr>
                        <a:t>(Nos. 107, 203)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058100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February 7,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revise draft maps; discuss election sequencing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95960"/>
                  </a:ext>
                </a:extLst>
              </a:tr>
              <a:tr h="51323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March 7, 2022</a:t>
                      </a:r>
                    </a:p>
                    <a:p>
                      <a:pPr algn="ctr"/>
                      <a:r>
                        <a:rPr lang="en-US" sz="1600" b="0" i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6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determine final map; discuss, determine election sequencing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to submit draft maps: February 18, 2022, 5 p.m.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Draft maps posted deadline: February 28, 2022, 5 p.m.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343983"/>
                  </a:ext>
                </a:extLst>
              </a:tr>
            </a:tbl>
          </a:graphicData>
        </a:graphic>
      </p:graphicFrame>
      <p:sp>
        <p:nvSpPr>
          <p:cNvPr id="10" name="Google Shape;127;p2">
            <a:extLst>
              <a:ext uri="{FF2B5EF4-FFF2-40B4-BE49-F238E27FC236}">
                <a16:creationId xmlns:a16="http://schemas.microsoft.com/office/drawing/2014/main" id="{DB147F01-741D-448F-8501-CAD342CDEC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57384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Process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99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A218E76-9B2E-4BD4-86CA-0F1416EE0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" y="0"/>
            <a:ext cx="712903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574830" y="3609975"/>
            <a:ext cx="2102445" cy="1588148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</a:t>
            </a: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8.92</a:t>
            </a: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One Latino CVAP district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913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C91AA-0D19-47D1-8511-4A969047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37776" cy="687705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366029" y="3657600"/>
            <a:ext cx="2234507" cy="1435942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3.60%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Two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56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D7987-67DE-4D43-A81B-142BB0476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97" y="0"/>
            <a:ext cx="715604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394604" y="3609975"/>
            <a:ext cx="2205932" cy="1512725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6.60%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Six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One Latino CVAP district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46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91673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Advisory Committee Recommends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A6FBFD02-BD50-4262-BEA1-1BD44657E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" y="1057448"/>
            <a:ext cx="4480560" cy="449419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21D81-FA4B-41B0-BDA0-22829EA70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45"/>
          <a:stretch/>
        </p:blipFill>
        <p:spPr>
          <a:xfrm>
            <a:off x="4653376" y="1057448"/>
            <a:ext cx="4480560" cy="449419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4834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91673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/>
              <a:t>Public Hearing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70A2-61BA-4782-869A-91B7A63A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873" y="798927"/>
            <a:ext cx="1554480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10A3C5-FF71-4830-B850-A639DF635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873" y="2452246"/>
            <a:ext cx="1578854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08E36E-1532-4687-87BA-07F03A8AA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060" y="4105565"/>
            <a:ext cx="1554480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0A6B34-2A1A-460D-B412-477E78E85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593" y="798928"/>
            <a:ext cx="1554480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584D3B-77A6-4E84-803A-6C6BB90DF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593" y="2452247"/>
            <a:ext cx="1554480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53D70B8E-7890-404E-A848-BE064781F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593" y="4105566"/>
            <a:ext cx="1554480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456A9AE7-5018-4B46-9907-E3B824F57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8313" y="811662"/>
            <a:ext cx="1554480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A9C51C5B-2C7C-482A-91DC-9977D86C0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8313" y="2452246"/>
            <a:ext cx="1554480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DF8D42E9-6FB8-468D-963E-DA4E541C52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6126" y="4105565"/>
            <a:ext cx="1554480" cy="152507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1A286B-8E5F-4FA4-BF48-692D1C38B7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45" y="798927"/>
            <a:ext cx="2470396" cy="242366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2F7C909A-649B-4883-937B-BC457991BB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244" y="3250486"/>
            <a:ext cx="2470395" cy="238015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Google Shape;183;p7">
            <a:extLst>
              <a:ext uri="{FF2B5EF4-FFF2-40B4-BE49-F238E27FC236}">
                <a16:creationId xmlns:a16="http://schemas.microsoft.com/office/drawing/2014/main" id="{A2ED97E8-0F3A-4A9F-927A-F649465AF78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</p:spTree>
    <p:extLst>
      <p:ext uri="{BB962C8B-B14F-4D97-AF65-F5344CB8AC3E}">
        <p14:creationId xmlns:p14="http://schemas.microsoft.com/office/powerpoint/2010/main" val="55074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379960" y="1729788"/>
            <a:ext cx="3039599" cy="2879158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Equal Population</a:t>
            </a: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Federal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Voting Rights Act</a:t>
            </a: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No Racial Gerrymandering</a:t>
            </a:r>
            <a:endParaRPr lang="en-US" sz="1800" dirty="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600" dirty="0"/>
          </a:p>
        </p:txBody>
      </p:sp>
      <p:sp>
        <p:nvSpPr>
          <p:cNvPr id="140" name="Google Shape;140;p3"/>
          <p:cNvSpPr txBox="1"/>
          <p:nvPr/>
        </p:nvSpPr>
        <p:spPr>
          <a:xfrm>
            <a:off x="1379960" y="1085264"/>
            <a:ext cx="3039599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4719590" y="1085264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California Criteria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For Cities</a:t>
            </a:r>
            <a:endParaRPr sz="1800" dirty="0"/>
          </a:p>
        </p:txBody>
      </p:sp>
      <p:sp>
        <p:nvSpPr>
          <p:cNvPr id="143" name="Google Shape;143;p3"/>
          <p:cNvSpPr txBox="1"/>
          <p:nvPr/>
        </p:nvSpPr>
        <p:spPr>
          <a:xfrm>
            <a:off x="4734503" y="1700314"/>
            <a:ext cx="3009600" cy="29086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Geographically contiguous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Undivided neighborhoods and “communities of interest” </a:t>
            </a:r>
            <a:endParaRPr b="0" i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Easily identifiable boundaries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Compact</a:t>
            </a:r>
            <a:endParaRPr sz="1800" b="0" u="none" strike="noStrike" cap="none" dirty="0">
              <a:solidFill>
                <a:srgbClr val="C13F3F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1103250" y="94664"/>
            <a:ext cx="69375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Rules and Goals</a:t>
            </a:r>
            <a:endParaRPr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sp>
        <p:nvSpPr>
          <p:cNvPr id="148" name="Google Shape;148;p3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4" name="Google Shape;143;p3">
            <a:extLst>
              <a:ext uri="{FF2B5EF4-FFF2-40B4-BE49-F238E27FC236}">
                <a16:creationId xmlns:a16="http://schemas.microsoft.com/office/drawing/2014/main" id="{D8886CC5-7638-4B95-AD78-8F0716B90591}"/>
              </a:ext>
            </a:extLst>
          </p:cNvPr>
          <p:cNvSpPr txBox="1"/>
          <p:nvPr/>
        </p:nvSpPr>
        <p:spPr>
          <a:xfrm>
            <a:off x="1379960" y="5029191"/>
            <a:ext cx="6364143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chemeClr val="tx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Prohibited: </a:t>
            </a:r>
            <a:r>
              <a:rPr lang="en-US" sz="1800" b="0" u="none" strike="noStrike" cap="none" dirty="0">
                <a:solidFill>
                  <a:schemeClr val="tx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800" b="0" u="none" strike="noStrike" cap="none" dirty="0">
              <a:solidFill>
                <a:schemeClr val="tx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25D3D9-DAC0-4E5F-8583-3CE23A220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470325"/>
              </p:ext>
            </p:extLst>
          </p:nvPr>
        </p:nvGraphicFramePr>
        <p:xfrm>
          <a:off x="-10061" y="-2"/>
          <a:ext cx="9143997" cy="323772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96341">
                  <a:extLst>
                    <a:ext uri="{9D8B030D-6E8A-4147-A177-3AD203B41FA5}">
                      <a16:colId xmlns:a16="http://schemas.microsoft.com/office/drawing/2014/main" val="1087559840"/>
                    </a:ext>
                  </a:extLst>
                </a:gridCol>
                <a:gridCol w="1854777">
                  <a:extLst>
                    <a:ext uri="{9D8B030D-6E8A-4147-A177-3AD203B41FA5}">
                      <a16:colId xmlns:a16="http://schemas.microsoft.com/office/drawing/2014/main" val="4050315251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964095677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651670908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3674721144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955705933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840781850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378994146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1608240072"/>
                    </a:ext>
                  </a:extLst>
                </a:gridCol>
              </a:tblGrid>
              <a:tr h="280433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City of Merced - 2015 Adopted Plan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466681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District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6403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 Pop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13,236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13,332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12,728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12,579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13,700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13,267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78,842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58184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2010 Census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Deviation from ideal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-412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-561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1,121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176343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Deviation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0.73%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1.46%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-3.14%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-4.27%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4.26%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0.97%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8.53%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6888"/>
                  </a:ext>
                </a:extLst>
              </a:tr>
              <a:tr h="24644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 Pop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0949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White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2265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Black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3070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Asian-American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664030"/>
                  </a:ext>
                </a:extLst>
              </a:tr>
              <a:tr h="24644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Citizen Voting Age Pop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53713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White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5849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Black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062096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Asian-American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098916"/>
                  </a:ext>
                </a:extLst>
              </a:tr>
            </a:tbl>
          </a:graphicData>
        </a:graphic>
      </p:graphicFrame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AEACE93-8BF8-443E-8633-DB8CA201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29" y="4040154"/>
            <a:ext cx="2214941" cy="27338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sp>
        <p:nvSpPr>
          <p:cNvPr id="9" name="Google Shape;158;p4">
            <a:extLst>
              <a:ext uri="{FF2B5EF4-FFF2-40B4-BE49-F238E27FC236}">
                <a16:creationId xmlns:a16="http://schemas.microsoft.com/office/drawing/2014/main" id="{FC3CEA1E-50C0-4426-999C-45C39A1BDC44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2" name="Google Shape;143;p3">
            <a:extLst>
              <a:ext uri="{FF2B5EF4-FFF2-40B4-BE49-F238E27FC236}">
                <a16:creationId xmlns:a16="http://schemas.microsoft.com/office/drawing/2014/main" id="{37A114CD-9A5F-485D-9A38-2CD9ECCB4634}"/>
              </a:ext>
            </a:extLst>
          </p:cNvPr>
          <p:cNvSpPr txBox="1"/>
          <p:nvPr/>
        </p:nvSpPr>
        <p:spPr>
          <a:xfrm>
            <a:off x="2500603" y="3429000"/>
            <a:ext cx="4142792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0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Ideal population per District: 13,140</a:t>
            </a:r>
          </a:p>
        </p:txBody>
      </p:sp>
    </p:spTree>
    <p:extLst>
      <p:ext uri="{BB962C8B-B14F-4D97-AF65-F5344CB8AC3E}">
        <p14:creationId xmlns:p14="http://schemas.microsoft.com/office/powerpoint/2010/main" val="337135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7863A0-DFC0-4FEB-ABA5-549DA5CC1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012213"/>
              </p:ext>
            </p:extLst>
          </p:nvPr>
        </p:nvGraphicFramePr>
        <p:xfrm>
          <a:off x="59124" y="96295"/>
          <a:ext cx="9025752" cy="313944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48803">
                  <a:extLst>
                    <a:ext uri="{9D8B030D-6E8A-4147-A177-3AD203B41FA5}">
                      <a16:colId xmlns:a16="http://schemas.microsoft.com/office/drawing/2014/main" val="3038763522"/>
                    </a:ext>
                  </a:extLst>
                </a:gridCol>
                <a:gridCol w="1557602">
                  <a:extLst>
                    <a:ext uri="{9D8B030D-6E8A-4147-A177-3AD203B41FA5}">
                      <a16:colId xmlns:a16="http://schemas.microsoft.com/office/drawing/2014/main" val="1677835006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385141426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21865631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306989293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92024296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89199184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662373739"/>
                    </a:ext>
                  </a:extLst>
                </a:gridCol>
                <a:gridCol w="1162211">
                  <a:extLst>
                    <a:ext uri="{9D8B030D-6E8A-4147-A177-3AD203B41FA5}">
                      <a16:colId xmlns:a16="http://schemas.microsoft.com/office/drawing/2014/main" val="3658717280"/>
                    </a:ext>
                  </a:extLst>
                </a:gridCol>
              </a:tblGrid>
              <a:tr h="22860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City of Merced - 2020 Census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47125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Category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Field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64095400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2020 Census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Population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15,145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13,783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12,762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14,039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14,211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16,741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86,681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672810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Population Dev.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698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-664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-1,685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-408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-236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2,294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3,979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448788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Pct. Deviation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4.83%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-4.60%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-11.66%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-2.82%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-1.63%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15.88%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27.54%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82679381"/>
                  </a:ext>
                </a:extLst>
              </a:tr>
              <a:tr h="1619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Pop.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Hispanic/Latino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61912091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White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5513050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Black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550857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Asian/Pac.Isl.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7779068"/>
                  </a:ext>
                </a:extLst>
              </a:tr>
              <a:tr h="163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Native Amer.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647754"/>
                  </a:ext>
                </a:extLst>
              </a:tr>
              <a:tr h="1619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Citizen Voting Age Pop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6,064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5,206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7,763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8,925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10,085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10,010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48,053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33691299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310911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White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434199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Black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882449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Asian/Pac.Isl.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23499057"/>
                  </a:ext>
                </a:extLst>
              </a:tr>
              <a:tr h="163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Native Amer.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488083"/>
                  </a:ext>
                </a:extLst>
              </a:tr>
            </a:tbl>
          </a:graphicData>
        </a:graphic>
      </p:graphicFrame>
      <p:sp>
        <p:nvSpPr>
          <p:cNvPr id="13" name="Google Shape;143;p3">
            <a:extLst>
              <a:ext uri="{FF2B5EF4-FFF2-40B4-BE49-F238E27FC236}">
                <a16:creationId xmlns:a16="http://schemas.microsoft.com/office/drawing/2014/main" id="{086C4801-ACC1-40BF-A5F7-87FB45920618}"/>
              </a:ext>
            </a:extLst>
          </p:cNvPr>
          <p:cNvSpPr txBox="1"/>
          <p:nvPr/>
        </p:nvSpPr>
        <p:spPr>
          <a:xfrm>
            <a:off x="2500603" y="3429000"/>
            <a:ext cx="4142792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0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Ideal population per District: 14,447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3E90BE6-9274-4D9B-BDE3-5CAD8C7A2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29" y="4040154"/>
            <a:ext cx="2214941" cy="27338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914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327900" y="5135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Neighborhoods/Communities of Interest</a:t>
            </a:r>
            <a:endParaRPr dirty="0"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341400" y="1274549"/>
            <a:ext cx="3963899" cy="483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 b="1" i="1" dirty="0">
                <a:solidFill>
                  <a:srgbClr val="002060"/>
                </a:solidFill>
              </a:rPr>
              <a:t>Neighborhoods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sz="2000" b="1" i="1" dirty="0">
              <a:solidFill>
                <a:srgbClr val="002060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is your neighborhood?</a:t>
            </a:r>
          </a:p>
          <a:p>
            <a:pPr lvl="0" indent="-457200" algn="l" rtl="0">
              <a:spcBef>
                <a:spcPts val="70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are its geographic boundaries?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200"/>
              <a:buNone/>
            </a:pPr>
            <a:endParaRPr sz="2000" dirty="0">
              <a:solidFill>
                <a:srgbClr val="C13F3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60"/>
              <a:buNone/>
            </a:pPr>
            <a:endParaRPr sz="2000" b="1" dirty="0">
              <a:solidFill>
                <a:srgbClr val="7030A0"/>
              </a:solidFill>
            </a:endParaRPr>
          </a:p>
          <a:p>
            <a:pPr marL="3200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3200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200"/>
              <a:buNone/>
            </a:pPr>
            <a:r>
              <a:rPr lang="en-US" sz="2000" i="1" dirty="0">
                <a:solidFill>
                  <a:srgbClr val="002060"/>
                </a:solidFill>
              </a:rPr>
              <a:t>In the absence of public testimony, planning records and other similar documents may provide definition.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0" name="Google Shape;154;p4">
            <a:extLst>
              <a:ext uri="{FF2B5EF4-FFF2-40B4-BE49-F238E27FC236}">
                <a16:creationId xmlns:a16="http://schemas.microsoft.com/office/drawing/2014/main" id="{FB5208D6-8914-4C24-B56B-002A8A4FE5EE}"/>
              </a:ext>
            </a:extLst>
          </p:cNvPr>
          <p:cNvSpPr txBox="1">
            <a:spLocks/>
          </p:cNvSpPr>
          <p:nvPr/>
        </p:nvSpPr>
        <p:spPr>
          <a:xfrm>
            <a:off x="4695827" y="1274550"/>
            <a:ext cx="4120276" cy="4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 b="1" i="1" dirty="0">
                <a:solidFill>
                  <a:srgbClr val="002060"/>
                </a:solidFill>
              </a:rPr>
              <a:t>Communities of Interest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sz="2000" b="1" i="1" dirty="0">
              <a:solidFill>
                <a:srgbClr val="002060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defines your community?</a:t>
            </a:r>
            <a:endParaRPr lang="en-US" sz="2000" dirty="0">
              <a:solidFill>
                <a:srgbClr val="C13F3F"/>
              </a:solidFill>
            </a:endParaRPr>
          </a:p>
          <a:p>
            <a:pPr indent="-457200"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Would this community benefit from being “included within a single district for purposes of its effective and fair representation”?</a:t>
            </a:r>
          </a:p>
          <a:p>
            <a:pPr indent="-457200">
              <a:buSzPts val="1200"/>
              <a:buFont typeface="+mj-lt"/>
              <a:buAutoNum type="arabicPeriod"/>
            </a:pPr>
            <a:endParaRPr lang="en-US" sz="2000" b="1" dirty="0">
              <a:solidFill>
                <a:srgbClr val="C13F3F"/>
              </a:solidFill>
            </a:endParaRPr>
          </a:p>
          <a:p>
            <a:pPr marL="0" indent="0">
              <a:buSzPts val="1200"/>
              <a:buNone/>
            </a:pPr>
            <a:r>
              <a:rPr lang="en-US" sz="2000" i="1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Communities of Interest may </a:t>
            </a:r>
            <a:r>
              <a:rPr lang="en-US" sz="2000" i="1" u="sng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not</a:t>
            </a:r>
            <a:r>
              <a:rPr lang="en-US" sz="2000" i="1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include relationships with political parties, incumbents, or political candidates.</a:t>
            </a:r>
            <a:endParaRPr lang="en-US" sz="2000" i="1" dirty="0">
              <a:solidFill>
                <a:srgbClr val="002060"/>
              </a:solidFill>
            </a:endParaRPr>
          </a:p>
          <a:p>
            <a:pPr marL="0" indent="0">
              <a:buSzPts val="1200"/>
              <a:buFont typeface="Noto Sans Symbols"/>
              <a:buNone/>
            </a:pPr>
            <a:endParaRPr lang="en-US" sz="2000" dirty="0">
              <a:solidFill>
                <a:srgbClr val="C13F3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99CA73-2B3C-4A7B-8175-09203909FEE9}"/>
              </a:ext>
            </a:extLst>
          </p:cNvPr>
          <p:cNvCxnSpPr>
            <a:cxnSpLocks/>
          </p:cNvCxnSpPr>
          <p:nvPr/>
        </p:nvCxnSpPr>
        <p:spPr>
          <a:xfrm>
            <a:off x="4448175" y="2676525"/>
            <a:ext cx="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oogle Shape;157;p4">
            <a:extLst>
              <a:ext uri="{FF2B5EF4-FFF2-40B4-BE49-F238E27FC236}">
                <a16:creationId xmlns:a16="http://schemas.microsoft.com/office/drawing/2014/main" id="{B266AEF9-5256-47D9-90C0-09CFCD24C9D7}"/>
              </a:ext>
            </a:extLst>
          </p:cNvPr>
          <p:cNvCxnSpPr/>
          <p:nvPr/>
        </p:nvCxnSpPr>
        <p:spPr>
          <a:xfrm>
            <a:off x="3043500" y="104195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2" descr="Merced City Hall (@MercedCityHall) | Twitter">
            <a:extLst>
              <a:ext uri="{FF2B5EF4-FFF2-40B4-BE49-F238E27FC236}">
                <a16:creationId xmlns:a16="http://schemas.microsoft.com/office/drawing/2014/main" id="{2610B270-C5E7-4AC8-9482-1B3C56EA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6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-139917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7E5BE-8172-4912-A77E-EAD1CA2F786F}"/>
              </a:ext>
            </a:extLst>
          </p:cNvPr>
          <p:cNvSpPr txBox="1"/>
          <p:nvPr/>
        </p:nvSpPr>
        <p:spPr>
          <a:xfrm>
            <a:off x="2495550" y="5760373"/>
            <a:ext cx="43719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AF378F-0397-48D4-8B2D-9793410F5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72306"/>
              </p:ext>
            </p:extLst>
          </p:nvPr>
        </p:nvGraphicFramePr>
        <p:xfrm>
          <a:off x="604837" y="1046017"/>
          <a:ext cx="8153400" cy="455568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{91E02EA7-3355-43AC-B759-658271C0D923}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1451251659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825595314"/>
                    </a:ext>
                  </a:extLst>
                </a:gridCol>
              </a:tblGrid>
              <a:tr h="438496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Airport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Applegate Park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Bear Creek as a midline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Campus Parkway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City schools (“civic centers”)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Communities north of Yosemite Parkway – the “bird streets”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Courthouse Park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Cruickshank, Chenoweth, Burbank, Peterson schools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-- BNSF up to Bear Creek (natural North boundary of D3); Highway 99 and Bear Creek (south boundary)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3" marR="6119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Merced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Neighborhood Association – Main, 18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, 19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th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Elementary school attendance boundaries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Givens, Charles Wright schools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Golden Valley Neighborhood Association – south of Golden Valley High School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Greenbriar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Historic downtown association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Intact downtown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Loughborough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3" marR="6119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2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-139917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7E5BE-8172-4912-A77E-EAD1CA2F786F}"/>
              </a:ext>
            </a:extLst>
          </p:cNvPr>
          <p:cNvSpPr txBox="1"/>
          <p:nvPr/>
        </p:nvSpPr>
        <p:spPr>
          <a:xfrm>
            <a:off x="2495550" y="5760373"/>
            <a:ext cx="43719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AF378F-0397-48D4-8B2D-9793410F5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380981"/>
              </p:ext>
            </p:extLst>
          </p:nvPr>
        </p:nvGraphicFramePr>
        <p:xfrm>
          <a:off x="604837" y="1046017"/>
          <a:ext cx="8153400" cy="45720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{91E02EA7-3355-43AC-B759-658271C0D923}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1451251659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825595314"/>
                    </a:ext>
                  </a:extLst>
                </a:gridCol>
              </a:tblGrid>
              <a:tr h="4384961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 Street Association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College – “college streets”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College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Mall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Muir Wood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 Merced (schools, Merced College)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North/South boundary at Bear Creek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Old Town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Ragsdale community -- G street, Bear Creek, Santa Fe, Glenn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 Parks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 surrounding churches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Merced, circle around Tenaya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Merced, South Merced Coalition -- African American church locations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of Bear Creek, end of Bear Creek, old family residences, down to 18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Street, R Street-Highway 59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of Childs/east of Parsons, new housing last 15 years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Spaghetti Acres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2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29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erced City Hall (@MercedCityHall) | Twitter">
            <a:extLst>
              <a:ext uri="{FF2B5EF4-FFF2-40B4-BE49-F238E27FC236}">
                <a16:creationId xmlns:a16="http://schemas.microsoft.com/office/drawing/2014/main" id="{E479EA97-6364-4BE4-96E9-3AD85C33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6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-10064" y="96816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Summary of Redistricting </a:t>
            </a:r>
            <a:br>
              <a:rPr lang="en-US" b="1" dirty="0"/>
            </a:br>
            <a:r>
              <a:rPr lang="en-US" b="1" dirty="0"/>
              <a:t>Advisory Committee’s Work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February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10F08-005E-4AD3-A6EA-3A8BA2C8A8B2}"/>
              </a:ext>
            </a:extLst>
          </p:cNvPr>
          <p:cNvSpPr txBox="1"/>
          <p:nvPr/>
        </p:nvSpPr>
        <p:spPr>
          <a:xfrm>
            <a:off x="-10064" y="1591317"/>
            <a:ext cx="9133936" cy="3675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4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Maps submitted to RAC: </a:t>
            </a:r>
            <a:r>
              <a:rPr lang="en-US" sz="2400" b="1" u="sng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18</a:t>
            </a:r>
          </a:p>
          <a:p>
            <a:pPr algn="ctr">
              <a:spcBef>
                <a:spcPts val="700"/>
              </a:spcBef>
              <a:buClr>
                <a:schemeClr val="accent2"/>
              </a:buClr>
              <a:buSzPts val="1080"/>
            </a:pPr>
            <a:r>
              <a:rPr lang="en-US" sz="24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Maps submitted after RAC: </a:t>
            </a:r>
            <a:r>
              <a:rPr lang="en-US" sz="2400" b="1" u="sng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1</a:t>
            </a:r>
          </a:p>
          <a:p>
            <a:pPr algn="ctr">
              <a:spcBef>
                <a:spcPts val="700"/>
              </a:spcBef>
              <a:buClr>
                <a:schemeClr val="accent2"/>
              </a:buClr>
              <a:buSzPts val="1080"/>
            </a:pPr>
            <a:endParaRPr lang="en-US" sz="2400" b="1" u="sng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algn="ctr">
              <a:spcBef>
                <a:spcPts val="700"/>
              </a:spcBef>
              <a:buClr>
                <a:schemeClr val="accent2"/>
              </a:buClr>
              <a:buSzPts val="1080"/>
            </a:pPr>
            <a:r>
              <a:rPr lang="en-US" sz="2400" b="1" u="sng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Total maps: 19</a:t>
            </a:r>
          </a:p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endParaRPr lang="en-US" sz="2400" b="1" dirty="0">
              <a:solidFill>
                <a:srgbClr val="C0000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400" b="1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Total maps not population balanced or not contiguous: </a:t>
            </a:r>
            <a:r>
              <a:rPr lang="en-US" sz="2400" b="1" u="sng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</a:t>
            </a:r>
          </a:p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4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Maps for RAC consideration: </a:t>
            </a:r>
            <a:r>
              <a:rPr lang="en-US" sz="2400" b="1" u="sng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11</a:t>
            </a:r>
          </a:p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400" b="1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RAC-recommended maps: </a:t>
            </a:r>
            <a:r>
              <a:rPr lang="en-US" sz="2400" b="1" u="sng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2</a:t>
            </a:r>
            <a:endParaRPr lang="en-US" sz="2400" b="0" u="sng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84262353"/>
      </p:ext>
    </p:extLst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9F0403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11213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70101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B61314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1446</Words>
  <Application>Microsoft Office PowerPoint</Application>
  <PresentationFormat>On-screen Show (4:3)</PresentationFormat>
  <Paragraphs>451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Twentieth Century</vt:lpstr>
      <vt:lpstr>Symbol</vt:lpstr>
      <vt:lpstr>Calibri</vt:lpstr>
      <vt:lpstr>Garamond</vt:lpstr>
      <vt:lpstr>Wingdings</vt:lpstr>
      <vt:lpstr>Noto Sans Symbols</vt:lpstr>
      <vt:lpstr>Arial</vt:lpstr>
      <vt:lpstr>EB Garamond</vt:lpstr>
      <vt:lpstr>Median</vt:lpstr>
      <vt:lpstr>Median</vt:lpstr>
      <vt:lpstr>Merced City Council Draft Maps Public Hearing</vt:lpstr>
      <vt:lpstr>Redistricting Process</vt:lpstr>
      <vt:lpstr>Redistricting Rules and Goals</vt:lpstr>
      <vt:lpstr>PowerPoint Presentation</vt:lpstr>
      <vt:lpstr>PowerPoint Presentation</vt:lpstr>
      <vt:lpstr>Neighborhoods/Communities of Interest</vt:lpstr>
      <vt:lpstr>Possible Neighborhoods / Communities</vt:lpstr>
      <vt:lpstr>Possible Neighborhoods / Communities</vt:lpstr>
      <vt:lpstr>Summary of Redistricting  Advisory Committee’s Work</vt:lpstr>
      <vt:lpstr>Not Population Balanced or Not Contiguous</vt:lpstr>
      <vt:lpstr>Draft Maps</vt:lpstr>
      <vt:lpstr>Map 104</vt:lpstr>
      <vt:lpstr>Map 105</vt:lpstr>
      <vt:lpstr>Map 106</vt:lpstr>
      <vt:lpstr>Map 107</vt:lpstr>
      <vt:lpstr>Map 108</vt:lpstr>
      <vt:lpstr>Map 109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Advisory Committee Recommends</vt:lpstr>
      <vt:lpstr>Public Hearing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of Merced Introduction to Redistricting</dc:title>
  <dc:creator>Douglas Johnson</dc:creator>
  <cp:lastModifiedBy>Levesque, Jennifer</cp:lastModifiedBy>
  <cp:revision>46</cp:revision>
  <cp:lastPrinted>2022-01-22T16:56:10Z</cp:lastPrinted>
  <dcterms:created xsi:type="dcterms:W3CDTF">2011-05-19T00:29:13Z</dcterms:created>
  <dcterms:modified xsi:type="dcterms:W3CDTF">2022-02-07T19:57:38Z</dcterms:modified>
</cp:coreProperties>
</file>