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14"/>
  </p:notesMasterIdLst>
  <p:sldIdLst>
    <p:sldId id="256" r:id="rId3"/>
    <p:sldId id="298" r:id="rId4"/>
    <p:sldId id="258" r:id="rId5"/>
    <p:sldId id="289" r:id="rId6"/>
    <p:sldId id="259" r:id="rId7"/>
    <p:sldId id="260" r:id="rId8"/>
    <p:sldId id="272" r:id="rId9"/>
    <p:sldId id="316" r:id="rId10"/>
    <p:sldId id="317" r:id="rId11"/>
    <p:sldId id="315" r:id="rId12"/>
    <p:sldId id="302" r:id="rId13"/>
  </p:sldIdLst>
  <p:sldSz cx="9144000" cy="6858000" type="screen4x3"/>
  <p:notesSz cx="7010400" cy="9236075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B Garamond" panose="00000500000000000000" pitchFamily="2" charset="0"/>
      <p:regular r:id="rId19"/>
      <p:bold r:id="rId20"/>
      <p:italic r:id="rId21"/>
      <p:boldItalic r:id="rId22"/>
    </p:embeddedFont>
    <p:embeddedFont>
      <p:font typeface="Garamond" panose="02020404030301010803" pitchFamily="18" charset="0"/>
      <p:regular r:id="rId23"/>
      <p:bold r:id="rId24"/>
      <p: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j2+imgXNDS+QYhxlZmLSSQxnBeV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1E02EA7-3355-43AC-B759-658271C0D923}">
  <a:tblStyle styleId="{91E02EA7-3355-43AC-B759-658271C0D923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2F7"/>
          </a:solidFill>
        </a:fill>
      </a:tcStyle>
    </a:wholeTbl>
    <a:band1H>
      <a:tcTxStyle/>
      <a:tcStyle>
        <a:tcBdr/>
        <a:fill>
          <a:solidFill>
            <a:srgbClr val="DCE5E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5E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605" autoAdjust="0"/>
    <p:restoredTop sz="96247" autoAdjust="0"/>
  </p:normalViewPr>
  <p:slideViewPr>
    <p:cSldViewPr snapToGrid="0">
      <p:cViewPr varScale="1">
        <p:scale>
          <a:sx n="130" d="100"/>
          <a:sy n="130" d="100"/>
        </p:scale>
        <p:origin x="176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675" y="5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14;p1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Google Shape;24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0564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2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25;p2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03523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5" name="Google Shape;135;p3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36;p3:notes"/>
          <p:cNvSpPr txBox="1">
            <a:spLocks noGrp="1"/>
          </p:cNvSpPr>
          <p:nvPr>
            <p:ph type="sldNum" idx="12"/>
          </p:nvPr>
        </p:nvSpPr>
        <p:spPr>
          <a:xfrm>
            <a:off x="3970675" y="8772553"/>
            <a:ext cx="3038155" cy="461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75" tIns="44875" rIns="89775" bIns="44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9285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5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9626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7:notes"/>
          <p:cNvSpPr txBox="1">
            <a:spLocks noGrp="1"/>
          </p:cNvSpPr>
          <p:nvPr>
            <p:ph type="body" idx="1"/>
          </p:nvPr>
        </p:nvSpPr>
        <p:spPr>
          <a:xfrm>
            <a:off x="701361" y="4387845"/>
            <a:ext cx="5607691" cy="4156077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0" name="Google Shape;18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19826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>
            <a:spLocks noGrp="1"/>
          </p:cNvSpPr>
          <p:nvPr>
            <p:ph type="body" idx="1"/>
          </p:nvPr>
        </p:nvSpPr>
        <p:spPr>
          <a:xfrm>
            <a:off x="701362" y="4416505"/>
            <a:ext cx="5607691" cy="4183222"/>
          </a:xfrm>
          <a:prstGeom prst="rect">
            <a:avLst/>
          </a:prstGeom>
        </p:spPr>
        <p:txBody>
          <a:bodyPr spcFirstLastPara="1" wrap="square" lIns="89775" tIns="44875" rIns="89775" bIns="44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" name="Google Shape;15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873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9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" name="Google Shape;19;p1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" name="Google Shape;20;p19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" name="Google Shape;21;p19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24" name="Google Shape;2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" name="Google Shape;25;p19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8"/>
          <p:cNvSpPr txBox="1">
            <a:spLocks noGrp="1"/>
          </p:cNvSpPr>
          <p:nvPr>
            <p:ph type="body" idx="1"/>
          </p:nvPr>
        </p:nvSpPr>
        <p:spPr>
          <a:xfrm rot="5400000">
            <a:off x="2426208" y="-213360"/>
            <a:ext cx="4526280" cy="81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0" name="Google Shape;100;p28"/>
          <p:cNvSpPr txBox="1">
            <a:spLocks noGrp="1"/>
          </p:cNvSpPr>
          <p:nvPr>
            <p:ph type="ft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1" name="Google Shape;101;p28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title"/>
          </p:nvPr>
        </p:nvSpPr>
        <p:spPr>
          <a:xfrm rot="5400000">
            <a:off x="4823619" y="2339181"/>
            <a:ext cx="5516563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9"/>
          <p:cNvSpPr txBox="1">
            <a:spLocks noGrp="1"/>
          </p:cNvSpPr>
          <p:nvPr>
            <p:ph type="body" idx="1"/>
          </p:nvPr>
        </p:nvSpPr>
        <p:spPr>
          <a:xfrm rot="5400000">
            <a:off x="480218" y="586582"/>
            <a:ext cx="5516564" cy="55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05" name="Google Shape;105;p29"/>
          <p:cNvSpPr txBox="1">
            <a:spLocks noGrp="1"/>
          </p:cNvSpPr>
          <p:nvPr>
            <p:ph type="dt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6" name="Google Shape;106;p29"/>
          <p:cNvSpPr txBox="1">
            <a:spLocks noGrp="1"/>
          </p:cNvSpPr>
          <p:nvPr>
            <p:ph type="ft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07" name="Google Shape;107;p29"/>
          <p:cNvSpPr/>
          <p:nvPr/>
        </p:nvSpPr>
        <p:spPr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8" name="Google Shape;108;p29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09" name="Google Shape;109;p29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10" name="Google Shape;110;p29"/>
          <p:cNvSpPr txBox="1">
            <a:spLocks noGrp="1"/>
          </p:cNvSpPr>
          <p:nvPr>
            <p:ph type="sldNum" idx="12"/>
          </p:nvPr>
        </p:nvSpPr>
        <p:spPr>
          <a:xfrm rot="5400000">
            <a:off x="5989638" y="14446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Google Shape;35;p20"/>
          <p:cNvCxnSpPr/>
          <p:nvPr/>
        </p:nvCxnSpPr>
        <p:spPr>
          <a:xfrm>
            <a:off x="1295400" y="6360318"/>
            <a:ext cx="7838536" cy="0"/>
          </a:xfrm>
          <a:prstGeom prst="straightConnector1">
            <a:avLst/>
          </a:prstGeom>
          <a:noFill/>
          <a:ln w="15875" cap="flat" cmpd="sng">
            <a:solidFill>
              <a:srgbClr val="C80000">
                <a:alpha val="54901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8461248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aramond"/>
              <a:buNone/>
              <a:defRPr sz="3600"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Garamond"/>
                <a:ea typeface="Garamond"/>
                <a:cs typeface="Garamond"/>
                <a:sym typeface="Garamon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8" name="Google Shape;38;p20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1"/>
          </p:nvPr>
        </p:nvSpPr>
        <p:spPr>
          <a:xfrm>
            <a:off x="304800" y="1143007"/>
            <a:ext cx="8461248" cy="4952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5280" algn="l">
              <a:spcBef>
                <a:spcPts val="700"/>
              </a:spcBef>
              <a:spcAft>
                <a:spcPts val="0"/>
              </a:spcAft>
              <a:buSzPts val="1680"/>
              <a:buChar char="◻"/>
              <a:defRPr sz="2800">
                <a:latin typeface="Garamond"/>
                <a:ea typeface="Garamond"/>
                <a:cs typeface="Garamond"/>
                <a:sym typeface="Garamond"/>
              </a:defRPr>
            </a:lvl1pPr>
            <a:lvl2pPr marL="914400" lvl="1" indent="-335280" algn="l">
              <a:spcBef>
                <a:spcPts val="550"/>
              </a:spcBef>
              <a:spcAft>
                <a:spcPts val="0"/>
              </a:spcAft>
              <a:buSzPts val="1680"/>
              <a:buChar char="🞑"/>
              <a:defRPr sz="2400">
                <a:latin typeface="Garamond"/>
                <a:ea typeface="Garamond"/>
                <a:cs typeface="Garamond"/>
                <a:sym typeface="Garamond"/>
              </a:defRPr>
            </a:lvl2pPr>
            <a:lvl3pPr marL="1371600" lvl="2" indent="-323850" algn="l">
              <a:spcBef>
                <a:spcPts val="500"/>
              </a:spcBef>
              <a:spcAft>
                <a:spcPts val="0"/>
              </a:spcAft>
              <a:buSzPts val="1500"/>
              <a:buChar char="■"/>
              <a:defRPr sz="2000">
                <a:latin typeface="Garamond"/>
                <a:ea typeface="Garamond"/>
                <a:cs typeface="Garamond"/>
                <a:sym typeface="Garamond"/>
              </a:defRPr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 sz="1800">
                <a:latin typeface="Garamond"/>
                <a:ea typeface="Garamond"/>
                <a:cs typeface="Garamond"/>
                <a:sym typeface="Garamond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2">
            <a:alphaModFix/>
          </a:blip>
          <a:srcRect b="15385"/>
          <a:stretch/>
        </p:blipFill>
        <p:spPr>
          <a:xfrm>
            <a:off x="10065" y="6019800"/>
            <a:ext cx="1371396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" name="Google Shape;43;p18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" name="Google Shape;44;p18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" name="Google Shape;45;p18"/>
          <p:cNvSpPr txBox="1"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cap="none">
                <a:solidFill>
                  <a:srgbClr val="002060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8"/>
          <p:cNvSpPr txBox="1">
            <a:spLocks noGrp="1"/>
          </p:cNvSpPr>
          <p:nvPr>
            <p:ph type="dt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pic>
        <p:nvPicPr>
          <p:cNvPr id="48" name="Google Shape;4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81" y="0"/>
            <a:ext cx="1899719" cy="13722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9" name="Google Shape;49;p18"/>
          <p:cNvCxnSpPr/>
          <p:nvPr/>
        </p:nvCxnSpPr>
        <p:spPr>
          <a:xfrm>
            <a:off x="-1905000" y="152400"/>
            <a:ext cx="914400" cy="914400"/>
          </a:xfrm>
          <a:prstGeom prst="straightConnector1">
            <a:avLst/>
          </a:prstGeom>
          <a:noFill/>
          <a:ln w="100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/>
          <p:nvPr/>
        </p:nvSpPr>
        <p:spPr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" name="Google Shape;53;p21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4" name="Google Shape;54;p21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5" name="Google Shape;55;p21"/>
          <p:cNvSpPr txBox="1"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Garamond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295400" cy="7016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58" name="Google Shape;5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title"/>
          </p:nvPr>
        </p:nvSpPr>
        <p:spPr>
          <a:xfrm>
            <a:off x="2209800" y="228600"/>
            <a:ext cx="6553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dt" idx="10"/>
          </p:nvPr>
        </p:nvSpPr>
        <p:spPr>
          <a:xfrm>
            <a:off x="6477000" y="6492875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pic>
        <p:nvPicPr>
          <p:cNvPr id="65" name="Google Shape;6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811" y="0"/>
            <a:ext cx="1671119" cy="120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609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4800600" y="2438400"/>
            <a:ext cx="38862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72" name="Google Shape;72;p23"/>
          <p:cNvSpPr txBox="1">
            <a:spLocks noGrp="1"/>
          </p:cNvSpPr>
          <p:nvPr>
            <p:ph type="body" idx="3"/>
          </p:nvPr>
        </p:nvSpPr>
        <p:spPr>
          <a:xfrm>
            <a:off x="609600" y="1752600"/>
            <a:ext cx="38862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body" idx="4"/>
          </p:nvPr>
        </p:nvSpPr>
        <p:spPr>
          <a:xfrm>
            <a:off x="4800600" y="1752600"/>
            <a:ext cx="38862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Garamond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25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6"/>
          <p:cNvSpPr txBox="1">
            <a:spLocks noGrp="1"/>
          </p:cNvSpPr>
          <p:nvPr>
            <p:ph type="title"/>
          </p:nvPr>
        </p:nvSpPr>
        <p:spPr>
          <a:xfrm>
            <a:off x="609600" y="0"/>
            <a:ext cx="8077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6"/>
          <p:cNvSpPr txBox="1">
            <a:spLocks noGrp="1"/>
          </p:cNvSpPr>
          <p:nvPr>
            <p:ph type="dt" idx="10"/>
          </p:nvPr>
        </p:nvSpPr>
        <p:spPr>
          <a:xfrm>
            <a:off x="0" y="6492875"/>
            <a:ext cx="1371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4" name="Google Shape;84;p2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bg>
      <p:bgPr>
        <a:blipFill rotWithShape="1">
          <a:blip r:embed="rId2">
            <a:alphaModFix/>
          </a:blip>
          <a:tile tx="0" ty="0" sx="100000" sy="100000" flip="none" algn="tl"/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7"/>
          <p:cNvSpPr txBox="1">
            <a:spLocks noGrp="1"/>
          </p:cNvSpPr>
          <p:nvPr>
            <p:ph type="body" idx="1"/>
          </p:nvPr>
        </p:nvSpPr>
        <p:spPr>
          <a:xfrm>
            <a:off x="1600200" y="54864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Garamond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Garamond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Garamond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Garamond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Garamond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/>
          <p:nvPr/>
        </p:nvSpPr>
        <p:spPr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8" name="Google Shape;88;p27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89" name="Google Shape;89;p27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0" name="Google Shape;90;p27"/>
          <p:cNvSpPr txBox="1"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Garamond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7"/>
          <p:cNvSpPr/>
          <p:nvPr/>
        </p:nvSpPr>
        <p:spPr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92" name="Google Shape;92;p27"/>
          <p:cNvSpPr txBox="1">
            <a:spLocks noGrp="1"/>
          </p:cNvSpPr>
          <p:nvPr>
            <p:ph type="dt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3" name="Google Shape;93;p27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447800" cy="663578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95" name="Google Shape;95;p27"/>
          <p:cNvSpPr>
            <a:spLocks noGrp="1"/>
          </p:cNvSpPr>
          <p:nvPr>
            <p:ph type="pic" idx="2"/>
          </p:nvPr>
        </p:nvSpPr>
        <p:spPr>
          <a:xfrm>
            <a:off x="1560576" y="0"/>
            <a:ext cx="7583424" cy="4568952"/>
          </a:xfrm>
          <a:prstGeom prst="rect">
            <a:avLst/>
          </a:prstGeom>
          <a:solidFill>
            <a:srgbClr val="DCE5EE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lt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13" name="Google Shape;13;p17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4" name="Google Shape;14;p1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6"/>
          <p:cNvSpPr txBox="1"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dt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 dirty="0"/>
          </a:p>
        </p:txBody>
      </p:sp>
      <p:sp>
        <p:nvSpPr>
          <p:cNvPr id="30" name="Google Shape;30;p16"/>
          <p:cNvSpPr/>
          <p:nvPr/>
        </p:nvSpPr>
        <p:spPr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1" name="Google Shape;31;p16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2" name="Google Shape;32;p16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533400" cy="244476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merced.org/redistrictin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"/>
          <p:cNvSpPr txBox="1">
            <a:spLocks noGrp="1"/>
          </p:cNvSpPr>
          <p:nvPr>
            <p:ph type="ctrTitle"/>
          </p:nvPr>
        </p:nvSpPr>
        <p:spPr>
          <a:xfrm>
            <a:off x="0" y="4614613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</a:pPr>
            <a:r>
              <a:rPr lang="en-US" sz="3600" b="1" dirty="0"/>
              <a:t>City of Merced</a:t>
            </a:r>
            <a:br>
              <a:rPr lang="en-US" sz="3600" dirty="0"/>
            </a:br>
            <a:r>
              <a:rPr lang="en-US" sz="3600" dirty="0"/>
              <a:t>Redistricting Public Workshop</a:t>
            </a:r>
            <a:endParaRPr sz="3600" dirty="0"/>
          </a:p>
        </p:txBody>
      </p:sp>
      <p:sp>
        <p:nvSpPr>
          <p:cNvPr id="117" name="Google Shape;117;p1"/>
          <p:cNvSpPr txBox="1">
            <a:spLocks noGrp="1"/>
          </p:cNvSpPr>
          <p:nvPr>
            <p:ph type="dt" idx="10"/>
          </p:nvPr>
        </p:nvSpPr>
        <p:spPr>
          <a:xfrm>
            <a:off x="0" y="6068699"/>
            <a:ext cx="221225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latin typeface="EB Garamond"/>
                <a:ea typeface="EB Garamond"/>
                <a:cs typeface="EB Garamond"/>
                <a:sym typeface="EB Garamond"/>
              </a:rPr>
              <a:t>January 12, 2022</a:t>
            </a:r>
            <a:endParaRPr b="1" dirty="0"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118" name="Google Shape;118;p1"/>
          <p:cNvSpPr txBox="1">
            <a:spLocks noGrp="1"/>
          </p:cNvSpPr>
          <p:nvPr>
            <p:ph type="subTitle" idx="1"/>
          </p:nvPr>
        </p:nvSpPr>
        <p:spPr>
          <a:xfrm>
            <a:off x="2362200" y="6096000"/>
            <a:ext cx="6705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55000" lnSpcReduction="20000"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ct val="60000"/>
              <a:buNone/>
            </a:pPr>
            <a:r>
              <a:rPr lang="en-US" b="1" dirty="0"/>
              <a:t> </a:t>
            </a:r>
            <a:r>
              <a:rPr lang="en-US" sz="3600" b="1" dirty="0"/>
              <a:t>Dr. Jeff Tilton, Senior Consultant</a:t>
            </a:r>
            <a:endParaRPr b="1" dirty="0"/>
          </a:p>
          <a:p>
            <a:pPr marL="0" lvl="0" indent="0" algn="r" rtl="0">
              <a:spcBef>
                <a:spcPts val="700"/>
              </a:spcBef>
              <a:spcAft>
                <a:spcPts val="0"/>
              </a:spcAft>
              <a:buSzPct val="60000"/>
              <a:buNone/>
            </a:pPr>
            <a:r>
              <a:rPr lang="en-US" sz="3600" b="1" dirty="0"/>
              <a:t>National Demographics Corporation</a:t>
            </a:r>
            <a:endParaRPr b="1" dirty="0"/>
          </a:p>
        </p:txBody>
      </p:sp>
      <p:pic>
        <p:nvPicPr>
          <p:cNvPr id="1026" name="Picture 2" descr="Merced City Hall (@MercedCityHall) | Twitter">
            <a:extLst>
              <a:ext uri="{FF2B5EF4-FFF2-40B4-BE49-F238E27FC236}">
                <a16:creationId xmlns:a16="http://schemas.microsoft.com/office/drawing/2014/main" id="{29869627-0CEB-441C-9F76-273A381FF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618590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0" y="-145294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u="sng" dirty="0"/>
              <a:t>Draw a Map</a:t>
            </a:r>
            <a:endParaRPr u="sng"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65A4E8-904E-4E65-AD2F-D6AB87ABE1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556" t="9326" r="20000" b="17408"/>
          <a:stretch/>
        </p:blipFill>
        <p:spPr>
          <a:xfrm>
            <a:off x="1838036" y="868307"/>
            <a:ext cx="5578330" cy="5121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3"/>
          <p:cNvSpPr txBox="1">
            <a:spLocks noGrp="1"/>
          </p:cNvSpPr>
          <p:nvPr>
            <p:ph type="title"/>
          </p:nvPr>
        </p:nvSpPr>
        <p:spPr>
          <a:xfrm>
            <a:off x="5100" y="54125"/>
            <a:ext cx="9133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Stay connected</a:t>
            </a:r>
            <a:endParaRPr dirty="0"/>
          </a:p>
        </p:txBody>
      </p:sp>
      <p:sp>
        <p:nvSpPr>
          <p:cNvPr id="250" name="Google Shape;250;p1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252" name="Google Shape;252;p1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8539441-F5EC-41CB-9C19-1F09E66096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803" y="4815090"/>
            <a:ext cx="857839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  <a:hlinkClick r:id="rId3"/>
              </a:rPr>
              <a:t>www.cityofmerced.org/redistricting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Garamond" panose="02020404030301010803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209.388.8650 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|</a:t>
            </a:r>
            <a:r>
              <a:rPr kumimoji="0" lang="en-US" altLang="en-US" sz="3200" b="1" i="0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Garamond" panose="02020404030301010803" pitchFamily="18" charset="0"/>
                <a:cs typeface="Arial" panose="020B0604020202020204" pitchFamily="34" charset="0"/>
              </a:rPr>
              <a:t> cityclerk@cityofmerced.org</a:t>
            </a:r>
            <a:endParaRPr kumimoji="0" lang="en-US" altLang="en-US" sz="3200" b="1" i="0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Garamond" panose="02020404030301010803" pitchFamily="18" charset="0"/>
            </a:endParaRPr>
          </a:p>
        </p:txBody>
      </p:sp>
      <p:pic>
        <p:nvPicPr>
          <p:cNvPr id="1028" name="Picture 4" descr="Merced, CA | Home">
            <a:extLst>
              <a:ext uri="{FF2B5EF4-FFF2-40B4-BE49-F238E27FC236}">
                <a16:creationId xmlns:a16="http://schemas.microsoft.com/office/drawing/2014/main" id="{BBD690E8-FEC1-419E-96A5-A33197BF6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18" y="1318505"/>
            <a:ext cx="8073763" cy="3108960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231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132" name="Google Shape;132;p2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November 6, 2021</a:t>
            </a:r>
            <a:endParaRPr dirty="0">
              <a:solidFill>
                <a:srgbClr val="002060"/>
              </a:solidFill>
            </a:endParaRP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B9F0BD4C-ED44-432A-B9E3-CC893CA11F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4688810"/>
              </p:ext>
            </p:extLst>
          </p:nvPr>
        </p:nvGraphicFramePr>
        <p:xfrm>
          <a:off x="0" y="750436"/>
          <a:ext cx="9144000" cy="6108157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52297">
                  <a:extLst>
                    <a:ext uri="{9D8B030D-6E8A-4147-A177-3AD203B41FA5}">
                      <a16:colId xmlns:a16="http://schemas.microsoft.com/office/drawing/2014/main" val="2058158948"/>
                    </a:ext>
                  </a:extLst>
                </a:gridCol>
                <a:gridCol w="6391703">
                  <a:extLst>
                    <a:ext uri="{9D8B030D-6E8A-4147-A177-3AD203B41FA5}">
                      <a16:colId xmlns:a16="http://schemas.microsoft.com/office/drawing/2014/main" val="4117527635"/>
                    </a:ext>
                  </a:extLst>
                </a:gridCol>
              </a:tblGrid>
              <a:tr h="30250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3256639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June 21,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609799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Data Releases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Census Bureau releases official 2020 Census population data – August 12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California’s official ‘prisoner-adjusted’ 2020 redistricting data – Sept. 20, 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2458942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September 15, 2021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987677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Workshop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November 6, 2021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Gather data on communities of interest, neighborhoods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Learn more about the public mapping tools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245588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December 1, 2021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Held prior to release of draft maps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Educate, solicit input on the communities in the Districts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394560"/>
                  </a:ext>
                </a:extLst>
              </a:tr>
              <a:tr h="520222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Public Workshop</a:t>
                      </a:r>
                    </a:p>
                    <a:p>
                      <a:pPr algn="ctr"/>
                      <a:r>
                        <a:rPr lang="en-US" sz="1600" b="0" i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12, 2022</a:t>
                      </a:r>
                      <a:endParaRPr lang="en-US" sz="1600" b="0" i="1" dirty="0">
                        <a:solidFill>
                          <a:srgbClr val="002060"/>
                        </a:solidFill>
                        <a:latin typeface="Garamond" panose="020204040303010108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Gather data on communities of interest, neighborhoods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5119541"/>
                  </a:ext>
                </a:extLst>
              </a:tr>
              <a:tr h="627957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RAC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January 22,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10 a.m.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Review neighborhoods/communities of interest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 and recommend up to two (2) draft maps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4058100"/>
                  </a:ext>
                </a:extLst>
              </a:tr>
              <a:tr h="590072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February 7,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revise draft maps; discuss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January 24, 2022, 5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January 31,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295960"/>
                  </a:ext>
                </a:extLst>
              </a:tr>
              <a:tr h="51323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City Council Public Hearing</a:t>
                      </a:r>
                    </a:p>
                    <a:p>
                      <a:pPr algn="ctr"/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March 7, 2022, </a:t>
                      </a:r>
                      <a:r>
                        <a:rPr lang="en-US" sz="1600" b="0" i="1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6 p.m.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Discuss, determine final map; discuss, determine election sequencing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Deadline to submit draft maps: February 18, 2022, 5 p.m.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>
                          <a:solidFill>
                            <a:srgbClr val="002060"/>
                          </a:solidFill>
                          <a:latin typeface="Garamond" panose="02020404030301010803" pitchFamily="18" charset="0"/>
                        </a:rPr>
                        <a:t>Draft maps posted deadline: February 28, 2022, 5 p.m.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1343983"/>
                  </a:ext>
                </a:extLst>
              </a:tr>
            </a:tbl>
          </a:graphicData>
        </a:graphic>
      </p:graphicFrame>
      <p:sp>
        <p:nvSpPr>
          <p:cNvPr id="10" name="Google Shape;127;p2">
            <a:extLst>
              <a:ext uri="{FF2B5EF4-FFF2-40B4-BE49-F238E27FC236}">
                <a16:creationId xmlns:a16="http://schemas.microsoft.com/office/drawing/2014/main" id="{DB147F01-741D-448F-8501-CAD342CDEC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0" y="-157384"/>
            <a:ext cx="9144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Process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21992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"/>
          <p:cNvSpPr txBox="1">
            <a:spLocks noGrp="1"/>
          </p:cNvSpPr>
          <p:nvPr>
            <p:ph type="body" idx="4294967295"/>
          </p:nvPr>
        </p:nvSpPr>
        <p:spPr>
          <a:xfrm>
            <a:off x="1379960" y="1729788"/>
            <a:ext cx="3039599" cy="2879158"/>
          </a:xfrm>
          <a:prstGeom prst="rect">
            <a:avLst/>
          </a:prstGeom>
          <a:noFill/>
          <a:ln w="9525" cap="flat" cmpd="sng">
            <a:solidFill>
              <a:srgbClr val="C1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Equal Population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Federal</a:t>
            </a:r>
            <a:r>
              <a:rPr lang="en-US" sz="1800" dirty="0">
                <a:solidFill>
                  <a:srgbClr val="002060"/>
                </a:solidFill>
              </a:rPr>
              <a:t> </a:t>
            </a:r>
            <a:r>
              <a:rPr lang="en-US" sz="1800" b="1" dirty="0">
                <a:solidFill>
                  <a:srgbClr val="002060"/>
                </a:solidFill>
              </a:rPr>
              <a:t>Voting Rights Act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285750" indent="-285750"/>
            <a:r>
              <a:rPr lang="en-US" sz="1800" b="1" dirty="0">
                <a:solidFill>
                  <a:srgbClr val="002060"/>
                </a:solidFill>
              </a:rPr>
              <a:t>No Racial Gerrymandering</a:t>
            </a:r>
            <a:endParaRPr lang="en-US" sz="1800" dirty="0">
              <a:solidFill>
                <a:srgbClr val="002060"/>
              </a:solidFill>
            </a:endParaRPr>
          </a:p>
          <a:p>
            <a:pPr marL="640080" lvl="1" indent="-175641" algn="l" rtl="0">
              <a:spcBef>
                <a:spcPts val="550"/>
              </a:spcBef>
              <a:spcAft>
                <a:spcPts val="0"/>
              </a:spcAft>
              <a:buSzPct val="70000"/>
              <a:buNone/>
            </a:pPr>
            <a:endParaRPr sz="600" dirty="0"/>
          </a:p>
        </p:txBody>
      </p:sp>
      <p:sp>
        <p:nvSpPr>
          <p:cNvPr id="140" name="Google Shape;140;p3"/>
          <p:cNvSpPr txBox="1"/>
          <p:nvPr/>
        </p:nvSpPr>
        <p:spPr>
          <a:xfrm>
            <a:off x="1379960" y="1085264"/>
            <a:ext cx="3039599" cy="639900"/>
          </a:xfrm>
          <a:prstGeom prst="rect">
            <a:avLst/>
          </a:prstGeom>
          <a:solidFill>
            <a:srgbClr val="C13F3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Federal Laws</a:t>
            </a:r>
            <a:endParaRPr sz="1800" dirty="0"/>
          </a:p>
        </p:txBody>
      </p:sp>
      <p:sp>
        <p:nvSpPr>
          <p:cNvPr id="141" name="Google Shape;141;p3"/>
          <p:cNvSpPr txBox="1"/>
          <p:nvPr/>
        </p:nvSpPr>
        <p:spPr>
          <a:xfrm>
            <a:off x="4719590" y="1085264"/>
            <a:ext cx="3039600" cy="6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California Criteria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None/>
            </a:pPr>
            <a:r>
              <a:rPr lang="en-US" sz="1800" b="1" i="0" u="none" strike="noStrike" cap="none" dirty="0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rPr>
              <a:t>For Cities</a:t>
            </a:r>
            <a:endParaRPr sz="1800" dirty="0"/>
          </a:p>
        </p:txBody>
      </p:sp>
      <p:sp>
        <p:nvSpPr>
          <p:cNvPr id="143" name="Google Shape;143;p3"/>
          <p:cNvSpPr txBox="1"/>
          <p:nvPr/>
        </p:nvSpPr>
        <p:spPr>
          <a:xfrm>
            <a:off x="4734503" y="1700314"/>
            <a:ext cx="3009600" cy="2908631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Geographically contiguous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Undivided neighborhoods and “communities of interest” </a:t>
            </a:r>
            <a:endParaRPr b="0" i="0" u="none" strike="noStrike" cap="none" dirty="0">
              <a:solidFill>
                <a:srgbClr val="002060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Easily identifiable boundaries</a:t>
            </a:r>
            <a:endParaRPr sz="1800" dirty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marL="342900" marR="0" lvl="0" indent="-342900" algn="l" rtl="0">
              <a:spcBef>
                <a:spcPts val="7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i="0" u="none" strike="noStrike" cap="none" dirty="0">
                <a:solidFill>
                  <a:srgbClr val="002060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Compact</a:t>
            </a:r>
            <a:endParaRPr sz="1800" b="0" u="none" strike="noStrike" cap="none" dirty="0">
              <a:solidFill>
                <a:srgbClr val="C13F3F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  <p:sp>
        <p:nvSpPr>
          <p:cNvPr id="145" name="Google Shape;145;p3"/>
          <p:cNvSpPr txBox="1">
            <a:spLocks noGrp="1"/>
          </p:cNvSpPr>
          <p:nvPr>
            <p:ph type="title"/>
          </p:nvPr>
        </p:nvSpPr>
        <p:spPr>
          <a:xfrm>
            <a:off x="1103250" y="94664"/>
            <a:ext cx="69375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Redistricting Rules and Goals</a:t>
            </a:r>
            <a:endParaRPr dirty="0"/>
          </a:p>
        </p:txBody>
      </p:sp>
      <p:sp>
        <p:nvSpPr>
          <p:cNvPr id="146" name="Google Shape;146;p3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48" name="Google Shape;148;p3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sp>
        <p:nvSpPr>
          <p:cNvPr id="14" name="Google Shape;143;p3">
            <a:extLst>
              <a:ext uri="{FF2B5EF4-FFF2-40B4-BE49-F238E27FC236}">
                <a16:creationId xmlns:a16="http://schemas.microsoft.com/office/drawing/2014/main" id="{D8886CC5-7638-4B95-AD78-8F0716B90591}"/>
              </a:ext>
            </a:extLst>
          </p:cNvPr>
          <p:cNvSpPr txBox="1"/>
          <p:nvPr/>
        </p:nvSpPr>
        <p:spPr>
          <a:xfrm>
            <a:off x="1379960" y="5029191"/>
            <a:ext cx="6364143" cy="4977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080"/>
              <a:buFont typeface="Noto Sans Symbols"/>
              <a:buNone/>
            </a:pPr>
            <a:r>
              <a:rPr lang="en-US" sz="1800" b="1" u="none" strike="noStrike" cap="none" dirty="0">
                <a:solidFill>
                  <a:schemeClr val="tx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Prohibited: </a:t>
            </a:r>
            <a:r>
              <a:rPr lang="en-US" sz="1800" b="0" u="none" strike="noStrike" cap="none" dirty="0">
                <a:solidFill>
                  <a:schemeClr val="tx1"/>
                </a:solidFill>
                <a:latin typeface="Garamond" panose="02020404030301010803" pitchFamily="18" charset="0"/>
                <a:ea typeface="Garamond"/>
                <a:cs typeface="Garamond"/>
                <a:sym typeface="Garamond"/>
              </a:rPr>
              <a:t>“Shall not favor or discriminate against a political party.”</a:t>
            </a:r>
            <a:endParaRPr sz="1800" b="0" u="none" strike="noStrike" cap="none" dirty="0">
              <a:solidFill>
                <a:schemeClr val="tx1"/>
              </a:solidFill>
              <a:latin typeface="Garamond" panose="02020404030301010803" pitchFamily="18" charset="0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17964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2020 Census</a:t>
            </a:r>
            <a:endParaRPr dirty="0"/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sp>
        <p:nvSpPr>
          <p:cNvPr id="12" name="Google Shape;165;p5">
            <a:extLst>
              <a:ext uri="{FF2B5EF4-FFF2-40B4-BE49-F238E27FC236}">
                <a16:creationId xmlns:a16="http://schemas.microsoft.com/office/drawing/2014/main" id="{AC3ECAA8-6E0D-4787-A204-CD5EF76CDCAC}"/>
              </a:ext>
            </a:extLst>
          </p:cNvPr>
          <p:cNvSpPr txBox="1"/>
          <p:nvPr/>
        </p:nvSpPr>
        <p:spPr>
          <a:xfrm>
            <a:off x="975900" y="5368478"/>
            <a:ext cx="7192200" cy="52318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Ideal population per District: 14,447 </a:t>
            </a:r>
            <a:endParaRPr sz="2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298F1D-B420-4D7B-A8D3-8D3403545A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18" t="20721" r="8945" b="28367"/>
          <a:stretch/>
        </p:blipFill>
        <p:spPr>
          <a:xfrm>
            <a:off x="319964" y="1313222"/>
            <a:ext cx="8504071" cy="3296874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1358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341400" y="213275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Defining Neighborhoods</a:t>
            </a:r>
            <a:endParaRPr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688350" y="1856496"/>
            <a:ext cx="7767300" cy="3334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is your neighborhood?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2000" b="1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 What are its geographic boundaries?</a:t>
            </a:r>
            <a:endParaRPr sz="2000" dirty="0">
              <a:solidFill>
                <a:srgbClr val="C13F3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6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700"/>
              </a:spcBef>
              <a:spcAft>
                <a:spcPts val="0"/>
              </a:spcAft>
              <a:buSzPts val="960"/>
              <a:buNone/>
            </a:pPr>
            <a:r>
              <a:rPr lang="en-US" sz="2000" b="1" dirty="0">
                <a:solidFill>
                  <a:srgbClr val="002060"/>
                </a:solidFill>
              </a:rPr>
              <a:t>Examples of physical features defining a neighborhood boundary: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Natural neighborhood dividing lines, such as highway or major roads, rivers, canals and/or hills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Areas around parks or schools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8608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Other neighborhood landmarks</a:t>
            </a:r>
            <a:endParaRPr sz="2000" dirty="0">
              <a:solidFill>
                <a:srgbClr val="002060"/>
              </a:solidFill>
            </a:endParaRPr>
          </a:p>
        </p:txBody>
      </p:sp>
      <p:pic>
        <p:nvPicPr>
          <p:cNvPr id="155" name="Google Shape;15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773" y="5643581"/>
            <a:ext cx="3546227" cy="67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cxnSp>
        <p:nvCxnSpPr>
          <p:cNvPr id="157" name="Google Shape;157;p4"/>
          <p:cNvCxnSpPr/>
          <p:nvPr/>
        </p:nvCxnSpPr>
        <p:spPr>
          <a:xfrm>
            <a:off x="3043500" y="1203875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5"/>
          <p:cNvSpPr txBox="1">
            <a:spLocks noGrp="1"/>
          </p:cNvSpPr>
          <p:nvPr>
            <p:ph type="title"/>
          </p:nvPr>
        </p:nvSpPr>
        <p:spPr>
          <a:xfrm>
            <a:off x="5103" y="152974"/>
            <a:ext cx="9133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40"/>
              <a:buFont typeface="Garamond"/>
              <a:buNone/>
            </a:pPr>
            <a:r>
              <a:rPr lang="en-US" sz="3640" b="1" dirty="0"/>
              <a:t>Beyond Neighborhoods:</a:t>
            </a:r>
            <a:br>
              <a:rPr lang="en-US" sz="3640" b="1" dirty="0"/>
            </a:br>
            <a:r>
              <a:rPr lang="en-US" sz="3640" b="1" dirty="0"/>
              <a:t>Defining Communities of Interest</a:t>
            </a:r>
            <a:endParaRPr sz="3640" dirty="0"/>
          </a:p>
        </p:txBody>
      </p:sp>
      <p:sp>
        <p:nvSpPr>
          <p:cNvPr id="164" name="Google Shape;164;p5"/>
          <p:cNvSpPr txBox="1">
            <a:spLocks noGrp="1"/>
          </p:cNvSpPr>
          <p:nvPr>
            <p:ph type="body" idx="1"/>
          </p:nvPr>
        </p:nvSpPr>
        <p:spPr>
          <a:xfrm>
            <a:off x="341400" y="1646575"/>
            <a:ext cx="8461200" cy="43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1</a:t>
            </a:r>
            <a:r>
              <a:rPr lang="en-US" sz="2000" b="1" baseline="30000" dirty="0">
                <a:solidFill>
                  <a:srgbClr val="C13F3F"/>
                </a:solidFill>
              </a:rPr>
              <a:t>st</a:t>
            </a:r>
            <a:r>
              <a:rPr lang="en-US" sz="2000" b="1" dirty="0">
                <a:solidFill>
                  <a:srgbClr val="C13F3F"/>
                </a:solidFill>
              </a:rPr>
              <a:t> Question: What defines your community?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Geographic Area, plus</a:t>
            </a:r>
            <a:endParaRPr sz="20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Shared issue or characteristic</a:t>
            </a:r>
            <a:endParaRPr sz="20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Shared social or economic interest</a:t>
            </a:r>
            <a:endParaRPr sz="1800" dirty="0">
              <a:solidFill>
                <a:srgbClr val="002060"/>
              </a:solidFill>
            </a:endParaRPr>
          </a:p>
          <a:p>
            <a:pPr marL="1097280" lvl="1" indent="-317500" algn="l" rtl="0">
              <a:spcBef>
                <a:spcPts val="550"/>
              </a:spcBef>
              <a:spcAft>
                <a:spcPts val="0"/>
              </a:spcAft>
              <a:buClr>
                <a:srgbClr val="002060"/>
              </a:buClr>
              <a:buSzPts val="1800"/>
              <a:buFont typeface="Wingdings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</a:rPr>
              <a:t>Impacted by county policies</a:t>
            </a:r>
            <a:endParaRPr sz="1800" dirty="0">
              <a:solidFill>
                <a:srgbClr val="002060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Tell us “your community’s story”</a:t>
            </a:r>
            <a:endParaRPr sz="2000" dirty="0">
              <a:solidFill>
                <a:srgbClr val="00206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endParaRPr sz="1000" b="1" dirty="0">
              <a:solidFill>
                <a:srgbClr val="7030A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000" b="1" dirty="0">
                <a:solidFill>
                  <a:srgbClr val="C13F3F"/>
                </a:solidFill>
              </a:rPr>
              <a:t>2</a:t>
            </a:r>
            <a:r>
              <a:rPr lang="en-US" sz="2000" b="1" baseline="30000" dirty="0">
                <a:solidFill>
                  <a:srgbClr val="C13F3F"/>
                </a:solidFill>
              </a:rPr>
              <a:t>nd</a:t>
            </a:r>
            <a:r>
              <a:rPr lang="en-US" sz="2000" b="1" dirty="0">
                <a:solidFill>
                  <a:srgbClr val="C13F3F"/>
                </a:solidFill>
              </a:rPr>
              <a:t> Question:</a:t>
            </a:r>
            <a:r>
              <a:rPr lang="en-US" dirty="0">
                <a:solidFill>
                  <a:srgbClr val="C13F3F"/>
                </a:solidFill>
              </a:rPr>
              <a:t> </a:t>
            </a:r>
            <a:r>
              <a:rPr lang="en-US" sz="2000" b="1" dirty="0">
                <a:solidFill>
                  <a:srgbClr val="C13F3F"/>
                </a:solidFill>
              </a:rPr>
              <a:t>Would this community benefit from being “included within a single district for purposes of its effective and fair representation”? </a:t>
            </a:r>
            <a:endParaRPr dirty="0">
              <a:solidFill>
                <a:srgbClr val="C13F3F"/>
              </a:solidFill>
            </a:endParaRPr>
          </a:p>
          <a:p>
            <a:pPr marL="777240" lvl="0" indent="-378460" algn="l" rtl="0">
              <a:spcBef>
                <a:spcPts val="70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Wingdings" pitchFamily="2" charset="2"/>
              <a:buChar char="§"/>
            </a:pPr>
            <a:r>
              <a:rPr lang="en-US" sz="2000" dirty="0">
                <a:solidFill>
                  <a:srgbClr val="002060"/>
                </a:solidFill>
              </a:rPr>
              <a:t>Or would it benefit more from having multiple representatives?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5" name="Google Shape;165;p5"/>
          <p:cNvSpPr txBox="1"/>
          <p:nvPr/>
        </p:nvSpPr>
        <p:spPr>
          <a:xfrm>
            <a:off x="975900" y="5399300"/>
            <a:ext cx="7192200" cy="7080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Definitions of Communities of Interest may </a:t>
            </a:r>
            <a:r>
              <a:rPr lang="en-US" sz="2000" u="sng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not</a:t>
            </a:r>
            <a:r>
              <a:rPr lang="en-US" sz="2000" u="none" strike="noStrike" cap="none" dirty="0">
                <a:solidFill>
                  <a:srgbClr val="002060"/>
                </a:solidFill>
                <a:latin typeface="Garamond"/>
                <a:ea typeface="Garamond"/>
                <a:cs typeface="Garamond"/>
                <a:sym typeface="Garamond"/>
              </a:rPr>
              <a:t> include relationships with political parties, incumbents, or political candidates.</a:t>
            </a:r>
            <a:endParaRPr sz="2000" dirty="0">
              <a:solidFill>
                <a:srgbClr val="002060"/>
              </a:solidFill>
            </a:endParaRPr>
          </a:p>
        </p:txBody>
      </p:sp>
      <p:sp>
        <p:nvSpPr>
          <p:cNvPr id="166" name="Google Shape;166;p5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cxnSp>
        <p:nvCxnSpPr>
          <p:cNvPr id="167" name="Google Shape;167;p5"/>
          <p:cNvCxnSpPr/>
          <p:nvPr/>
        </p:nvCxnSpPr>
        <p:spPr>
          <a:xfrm>
            <a:off x="3057000" y="1464513"/>
            <a:ext cx="3030000" cy="1350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8" name="Google Shape;168;p5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304800" y="-1399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Possible Neighborhoods / Communities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dt" idx="10"/>
          </p:nvPr>
        </p:nvSpPr>
        <p:spPr>
          <a:xfrm>
            <a:off x="7010400" y="637936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7E5BE-8172-4912-A77E-EAD1CA2F786F}"/>
              </a:ext>
            </a:extLst>
          </p:cNvPr>
          <p:cNvSpPr txBox="1"/>
          <p:nvPr/>
        </p:nvSpPr>
        <p:spPr>
          <a:xfrm>
            <a:off x="2495550" y="5760373"/>
            <a:ext cx="437197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Submissions edited for clarity and brevity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AF378F-0397-48D4-8B2D-9793410F5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199308"/>
              </p:ext>
            </p:extLst>
          </p:nvPr>
        </p:nvGraphicFramePr>
        <p:xfrm>
          <a:off x="604837" y="1046017"/>
          <a:ext cx="8153400" cy="4555681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{91E02EA7-3355-43AC-B759-658271C0D923}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1451251659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825595314"/>
                    </a:ext>
                  </a:extLst>
                </a:gridCol>
              </a:tblGrid>
              <a:tr h="4384961"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Airport area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Applegate Park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Bear Creek as a midline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Campus Parkway area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City schools (“civic centers”)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Communities north of Yosemite Parkway – the “bird streets”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Courthouse Park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Cruickshank, Chenoweth, Burbank, Peterson schools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Downtown -- BNFF up to Bear Creek (natural North boundary of D3); Highway 99 and Bear Creek (south boundary)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93" marR="611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Downtown Merced area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Downtown Neighborhood Association – Main, 18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, 19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th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</a:endParaRP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Elementary school attendance boundaries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Givens, Charles Wright schools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Golden Valley Neighborhood Association – south of Golden Valley High School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Greenbriar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Historic downtown association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Intact downtown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</a:rPr>
                        <a:t>Loughborough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193" marR="6119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2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98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304800" y="-139917"/>
            <a:ext cx="846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dirty="0"/>
              <a:t>Possible Neighborhoods / Communities</a:t>
            </a:r>
            <a:endParaRPr dirty="0"/>
          </a:p>
        </p:txBody>
      </p:sp>
      <p:sp>
        <p:nvSpPr>
          <p:cNvPr id="183" name="Google Shape;183;p7"/>
          <p:cNvSpPr txBox="1">
            <a:spLocks noGrp="1"/>
          </p:cNvSpPr>
          <p:nvPr>
            <p:ph type="dt" idx="10"/>
          </p:nvPr>
        </p:nvSpPr>
        <p:spPr>
          <a:xfrm>
            <a:off x="7010400" y="6379368"/>
            <a:ext cx="1590136" cy="497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sp>
        <p:nvSpPr>
          <p:cNvPr id="184" name="Google Shape;184;p7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683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57E5BE-8172-4912-A77E-EAD1CA2F786F}"/>
              </a:ext>
            </a:extLst>
          </p:cNvPr>
          <p:cNvSpPr txBox="1"/>
          <p:nvPr/>
        </p:nvSpPr>
        <p:spPr>
          <a:xfrm>
            <a:off x="2495550" y="5760373"/>
            <a:ext cx="4371975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002060"/>
                </a:solidFill>
                <a:latin typeface="Garamond" panose="02020404030301010803" pitchFamily="18" charset="0"/>
              </a:rPr>
              <a:t>Submissions edited for clarity and brevity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7AF378F-0397-48D4-8B2D-9793410F5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2457727"/>
              </p:ext>
            </p:extLst>
          </p:nvPr>
        </p:nvGraphicFramePr>
        <p:xfrm>
          <a:off x="604837" y="1046017"/>
          <a:ext cx="8153400" cy="457200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{91E02EA7-3355-43AC-B759-658271C0D923}</a:tableStyleId>
              </a:tblPr>
              <a:tblGrid>
                <a:gridCol w="4076700">
                  <a:extLst>
                    <a:ext uri="{9D8B030D-6E8A-4147-A177-3AD203B41FA5}">
                      <a16:colId xmlns:a16="http://schemas.microsoft.com/office/drawing/2014/main" val="1451251659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1825595314"/>
                    </a:ext>
                  </a:extLst>
                </a:gridCol>
              </a:tblGrid>
              <a:tr h="4384961"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Main Street Association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Merced College – “college streets”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Merced College area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Merced Mall area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Muir Wood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 Merced (schools, Merced College)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North/South boundary at Bear Creek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Old Town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Ragsdale community -- G street, Bear Creek, Santa Fe, Glenn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Merced surrounding churches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Merced, circle around Tenaya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Merced, South Merced Coalition -- African American church locations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of Bear Creek, end of Bear Creek, old family residences, down to 18</a:t>
                      </a:r>
                      <a:r>
                        <a:rPr lang="en-US" sz="2000" baseline="30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Street, R Street-Highway 59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South of Childs/east of Parsons, new housing last 15 years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Spaghetti Acres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Garamond" panose="02020404030301010803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University area</a:t>
                      </a:r>
                      <a:endParaRPr lang="en-US" sz="2000" dirty="0"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28287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7295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>
            <a:spLocks noGrp="1"/>
          </p:cNvSpPr>
          <p:nvPr>
            <p:ph type="title"/>
          </p:nvPr>
        </p:nvSpPr>
        <p:spPr>
          <a:xfrm>
            <a:off x="0" y="-145294"/>
            <a:ext cx="9133936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aramond"/>
              <a:buNone/>
            </a:pPr>
            <a:r>
              <a:rPr lang="en-US" b="1" u="sng" dirty="0"/>
              <a:t>Your Neighborhood/Communities of Interest?</a:t>
            </a:r>
            <a:endParaRPr u="sng" dirty="0"/>
          </a:p>
        </p:txBody>
      </p:sp>
      <p:sp>
        <p:nvSpPr>
          <p:cNvPr id="154" name="Google Shape;154;p4"/>
          <p:cNvSpPr txBox="1">
            <a:spLocks noGrp="1"/>
          </p:cNvSpPr>
          <p:nvPr>
            <p:ph type="body" idx="1"/>
          </p:nvPr>
        </p:nvSpPr>
        <p:spPr>
          <a:xfrm>
            <a:off x="341400" y="782935"/>
            <a:ext cx="4230600" cy="159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Neighborhoods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is your neighborhood?</a:t>
            </a:r>
          </a:p>
          <a:p>
            <a:pPr lvl="0" indent="-457200" algn="l" rtl="0">
              <a:spcBef>
                <a:spcPts val="700"/>
              </a:spcBef>
              <a:spcAft>
                <a:spcPts val="0"/>
              </a:spcAft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are its geographic boundaries?</a:t>
            </a:r>
          </a:p>
        </p:txBody>
      </p:sp>
      <p:sp>
        <p:nvSpPr>
          <p:cNvPr id="156" name="Google Shape;156;p4"/>
          <p:cNvSpPr txBox="1">
            <a:spLocks noGrp="1"/>
          </p:cNvSpPr>
          <p:nvPr>
            <p:ph type="sldNum" idx="12"/>
          </p:nvPr>
        </p:nvSpPr>
        <p:spPr>
          <a:xfrm>
            <a:off x="8600536" y="6360317"/>
            <a:ext cx="533400" cy="497700"/>
          </a:xfrm>
          <a:prstGeom prst="rect">
            <a:avLst/>
          </a:prstGeom>
          <a:solidFill>
            <a:srgbClr val="D9212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58" name="Google Shape;158;p4"/>
          <p:cNvSpPr txBox="1">
            <a:spLocks noGrp="1"/>
          </p:cNvSpPr>
          <p:nvPr>
            <p:ph type="dt" idx="10"/>
          </p:nvPr>
        </p:nvSpPr>
        <p:spPr>
          <a:xfrm>
            <a:off x="7010400" y="6360318"/>
            <a:ext cx="1590000" cy="4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January 12, 2022</a:t>
            </a:r>
          </a:p>
        </p:txBody>
      </p:sp>
      <p:sp>
        <p:nvSpPr>
          <p:cNvPr id="9" name="Google Shape;154;p4">
            <a:extLst>
              <a:ext uri="{FF2B5EF4-FFF2-40B4-BE49-F238E27FC236}">
                <a16:creationId xmlns:a16="http://schemas.microsoft.com/office/drawing/2014/main" id="{2BFE1B96-FF47-4017-8289-DBAE9A582D8A}"/>
              </a:ext>
            </a:extLst>
          </p:cNvPr>
          <p:cNvSpPr txBox="1">
            <a:spLocks/>
          </p:cNvSpPr>
          <p:nvPr/>
        </p:nvSpPr>
        <p:spPr>
          <a:xfrm>
            <a:off x="4839671" y="802599"/>
            <a:ext cx="4294265" cy="1593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528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Char char="◻"/>
              <a:defRPr sz="2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35280" algn="l" rtl="0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🞑"/>
              <a:defRPr sz="24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238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1432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5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02895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70"/>
              <a:buFont typeface="Noto Sans Symbols"/>
              <a:buChar char="■"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indent="0">
              <a:spcBef>
                <a:spcPts val="0"/>
              </a:spcBef>
              <a:buSzPts val="1200"/>
              <a:buFont typeface="Noto Sans Symbols"/>
              <a:buNone/>
            </a:pPr>
            <a:r>
              <a:rPr lang="en-US" sz="2400" b="1" i="1" dirty="0">
                <a:solidFill>
                  <a:srgbClr val="002060"/>
                </a:solidFill>
              </a:rPr>
              <a:t>Communities of Interest</a:t>
            </a:r>
          </a:p>
          <a:p>
            <a:pPr indent="-457200">
              <a:spcBef>
                <a:spcPts val="0"/>
              </a:spcBef>
              <a:buSzPts val="1200"/>
              <a:buFont typeface="+mj-lt"/>
              <a:buAutoNum type="arabicPeriod"/>
            </a:pPr>
            <a:r>
              <a:rPr lang="en-US" sz="2000" b="1" dirty="0">
                <a:solidFill>
                  <a:srgbClr val="C13F3F"/>
                </a:solidFill>
              </a:rPr>
              <a:t>What defines your community?</a:t>
            </a:r>
          </a:p>
          <a:p>
            <a:pPr marL="0" indent="0">
              <a:buSzPts val="1200"/>
              <a:buFont typeface="Noto Sans Symbols"/>
              <a:buNone/>
            </a:pPr>
            <a:endParaRPr lang="en-US" sz="2000" b="1" dirty="0">
              <a:solidFill>
                <a:srgbClr val="C1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426777"/>
      </p:ext>
    </p:extLst>
  </p:cSld>
  <p:clrMapOvr>
    <a:masterClrMapping/>
  </p:clrMapOvr>
</p:sld>
</file>

<file path=ppt/theme/theme1.xml><?xml version="1.0" encoding="utf-8"?>
<a:theme xmlns:a="http://schemas.openxmlformats.org/drawingml/2006/main" name="Median">
  <a:themeElements>
    <a:clrScheme name="Custom 2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9F0403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A11213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Custom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B70101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B61314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832</Words>
  <Application>Microsoft Office PowerPoint</Application>
  <PresentationFormat>On-screen Show (4:3)</PresentationFormat>
  <Paragraphs>150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EB Garamond</vt:lpstr>
      <vt:lpstr>Noto Sans Symbols</vt:lpstr>
      <vt:lpstr>Symbol</vt:lpstr>
      <vt:lpstr>Calibri</vt:lpstr>
      <vt:lpstr>Garamond</vt:lpstr>
      <vt:lpstr>Wingdings</vt:lpstr>
      <vt:lpstr>Arial</vt:lpstr>
      <vt:lpstr>Twentieth Century</vt:lpstr>
      <vt:lpstr>Median</vt:lpstr>
      <vt:lpstr>Median</vt:lpstr>
      <vt:lpstr>City of Merced Redistricting Public Workshop</vt:lpstr>
      <vt:lpstr>Redistricting Process</vt:lpstr>
      <vt:lpstr>Redistricting Rules and Goals</vt:lpstr>
      <vt:lpstr>2020 Census</vt:lpstr>
      <vt:lpstr>Defining Neighborhoods</vt:lpstr>
      <vt:lpstr>Beyond Neighborhoods: Defining Communities of Interest</vt:lpstr>
      <vt:lpstr>Possible Neighborhoods / Communities</vt:lpstr>
      <vt:lpstr>Possible Neighborhoods / Communities</vt:lpstr>
      <vt:lpstr>Your Neighborhood/Communities of Interest?</vt:lpstr>
      <vt:lpstr>Draw a Map</vt:lpstr>
      <vt:lpstr>Stay connected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County of Merced Introduction to Redistricting</dc:title>
  <dc:creator>Douglas Johnson</dc:creator>
  <cp:lastModifiedBy>Levesque, Jennifer</cp:lastModifiedBy>
  <cp:revision>22</cp:revision>
  <dcterms:created xsi:type="dcterms:W3CDTF">2011-05-19T00:29:13Z</dcterms:created>
  <dcterms:modified xsi:type="dcterms:W3CDTF">2022-01-13T15:47:07Z</dcterms:modified>
</cp:coreProperties>
</file>