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0"/>
  </p:notesMasterIdLst>
  <p:sldIdLst>
    <p:sldId id="256" r:id="rId3"/>
    <p:sldId id="298" r:id="rId4"/>
    <p:sldId id="299" r:id="rId5"/>
    <p:sldId id="258" r:id="rId6"/>
    <p:sldId id="259" r:id="rId7"/>
    <p:sldId id="260" r:id="rId8"/>
    <p:sldId id="297" r:id="rId9"/>
    <p:sldId id="301" r:id="rId10"/>
    <p:sldId id="263" r:id="rId11"/>
    <p:sldId id="264" r:id="rId12"/>
    <p:sldId id="265" r:id="rId13"/>
    <p:sldId id="266" r:id="rId14"/>
    <p:sldId id="267" r:id="rId15"/>
    <p:sldId id="268" r:id="rId16"/>
    <p:sldId id="300" r:id="rId17"/>
    <p:sldId id="302" r:id="rId18"/>
    <p:sldId id="296" r:id="rId19"/>
  </p:sldIdLst>
  <p:sldSz cx="9144000" cy="6858000" type="screen4x3"/>
  <p:notesSz cx="7010400" cy="9236075"/>
  <p:embeddedFontLst>
    <p:embeddedFont>
      <p:font typeface="Calibri" panose="020F0502020204030204" pitchFamily="34" charset="0"/>
      <p:regular r:id="rId21"/>
      <p:bold r:id="rId22"/>
      <p:italic r:id="rId23"/>
      <p:boldItalic r:id="rId24"/>
    </p:embeddedFont>
    <p:embeddedFont>
      <p:font typeface="EB Garamond" panose="020B0604020202020204" charset="0"/>
      <p:regular r:id="rId25"/>
      <p:bold r:id="rId26"/>
      <p:italic r:id="rId27"/>
      <p:boldItalic r:id="rId28"/>
    </p:embeddedFont>
    <p:embeddedFont>
      <p:font typeface="Garamond" panose="02020404030301010803" pitchFamily="18"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2+imgXNDS+QYhxlZmLSSQxnBeV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B92EE1-482D-476E-91BA-50F25D76709D}" v="177" dt="2021-09-09T15:40:19.014"/>
  </p1510:revLst>
</p1510:revInfo>
</file>

<file path=ppt/tableStyles.xml><?xml version="1.0" encoding="utf-8"?>
<a:tblStyleLst xmlns:a="http://schemas.openxmlformats.org/drawingml/2006/main" def="{91E02EA7-3355-43AC-B759-658271C0D923}">
  <a:tblStyle styleId="{91E02EA7-3355-43AC-B759-658271C0D923}"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2F7"/>
          </a:solidFill>
        </a:fill>
      </a:tcStyle>
    </a:wholeTbl>
    <a:band1H>
      <a:tcTxStyle/>
      <a:tcStyle>
        <a:tcBdr/>
        <a:fill>
          <a:solidFill>
            <a:srgbClr val="DCE5EE"/>
          </a:solidFill>
        </a:fill>
      </a:tcStyle>
    </a:band1H>
    <a:band2H>
      <a:tcTxStyle/>
      <a:tcStyle>
        <a:tcBdr/>
      </a:tcStyle>
    </a:band2H>
    <a:band1V>
      <a:tcTxStyle/>
      <a:tcStyle>
        <a:tcBdr/>
        <a:fill>
          <a:solidFill>
            <a:srgbClr val="DCE5EE"/>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554"/>
  </p:normalViewPr>
  <p:slideViewPr>
    <p:cSldViewPr snapToGrid="0">
      <p:cViewPr varScale="1">
        <p:scale>
          <a:sx n="91" d="100"/>
          <a:sy n="91" d="100"/>
        </p:scale>
        <p:origin x="102" y="28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customschemas.google.com/relationships/presentationmetadata" Target="metadata"/><Relationship Id="rId21"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5"/>
            <a:ext cx="3038155" cy="461961"/>
          </a:xfrm>
          <a:prstGeom prst="rect">
            <a:avLst/>
          </a:prstGeom>
          <a:noFill/>
          <a:ln>
            <a:noFill/>
          </a:ln>
        </p:spPr>
        <p:txBody>
          <a:bodyPr spcFirstLastPara="1" wrap="square" lIns="89775" tIns="44875" rIns="89775" bIns="448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675" y="5"/>
            <a:ext cx="3038155" cy="461961"/>
          </a:xfrm>
          <a:prstGeom prst="rect">
            <a:avLst/>
          </a:prstGeom>
          <a:noFill/>
          <a:ln>
            <a:noFill/>
          </a:ln>
        </p:spPr>
        <p:txBody>
          <a:bodyPr spcFirstLastPara="1" wrap="square" lIns="89775" tIns="44875" rIns="89775" bIns="448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553"/>
            <a:ext cx="3038155" cy="461961"/>
          </a:xfrm>
          <a:prstGeom prst="rect">
            <a:avLst/>
          </a:prstGeom>
          <a:noFill/>
          <a:ln>
            <a:noFill/>
          </a:ln>
        </p:spPr>
        <p:txBody>
          <a:bodyPr spcFirstLastPara="1" wrap="square" lIns="89775" tIns="44875" rIns="89775" bIns="448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14" name="Google Shape;114;p1: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00" name="Google Shape;200;p9: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10" name="Google Shape;210;p10: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20" name="Google Shape;220;p1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35" name="Google Shape;235;p1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45" name="Google Shape;245;p1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45" name="Google Shape;245;p1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979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45" name="Google Shape;245;p1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564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255" name="Google Shape;255;p1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extLst>
      <p:ext uri="{BB962C8B-B14F-4D97-AF65-F5344CB8AC3E}">
        <p14:creationId xmlns:p14="http://schemas.microsoft.com/office/powerpoint/2010/main" val="1803523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25" name="Google Shape;125;p2: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a:t>3</a:t>
            </a:fld>
            <a:endParaRPr dirty="0"/>
          </a:p>
        </p:txBody>
      </p:sp>
    </p:spTree>
    <p:extLst>
      <p:ext uri="{BB962C8B-B14F-4D97-AF65-F5344CB8AC3E}">
        <p14:creationId xmlns:p14="http://schemas.microsoft.com/office/powerpoint/2010/main" val="18035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5" name="Google Shape;135;p3:notes"/>
          <p:cNvSpPr txBox="1">
            <a:spLocks noGrp="1"/>
          </p:cNvSpPr>
          <p:nvPr>
            <p:ph type="body" idx="1"/>
          </p:nvPr>
        </p:nvSpPr>
        <p:spPr>
          <a:xfrm>
            <a:off x="701361" y="4387845"/>
            <a:ext cx="5607691" cy="4156077"/>
          </a:xfrm>
          <a:prstGeom prst="rect">
            <a:avLst/>
          </a:prstGeom>
          <a:noFill/>
          <a:ln>
            <a:noFill/>
          </a:ln>
        </p:spPr>
        <p:txBody>
          <a:bodyPr spcFirstLastPara="1" wrap="square" lIns="89775" tIns="44875" rIns="89775" bIns="44875" anchor="t" anchorCtr="0">
            <a:normAutofit/>
          </a:bodyPr>
          <a:lstStyle/>
          <a:p>
            <a:pPr marL="0" lvl="0" indent="0" algn="l" rtl="0">
              <a:spcBef>
                <a:spcPts val="0"/>
              </a:spcBef>
              <a:spcAft>
                <a:spcPts val="0"/>
              </a:spcAft>
              <a:buNone/>
            </a:pPr>
            <a:endParaRPr dirty="0"/>
          </a:p>
        </p:txBody>
      </p:sp>
      <p:sp>
        <p:nvSpPr>
          <p:cNvPr id="136" name="Google Shape;136;p3:notes"/>
          <p:cNvSpPr txBox="1">
            <a:spLocks noGrp="1"/>
          </p:cNvSpPr>
          <p:nvPr>
            <p:ph type="sldNum" idx="12"/>
          </p:nvPr>
        </p:nvSpPr>
        <p:spPr>
          <a:xfrm>
            <a:off x="3970675" y="8772553"/>
            <a:ext cx="3038155" cy="461961"/>
          </a:xfrm>
          <a:prstGeom prst="rect">
            <a:avLst/>
          </a:prstGeom>
          <a:noFill/>
          <a:ln>
            <a:noFill/>
          </a:ln>
        </p:spPr>
        <p:txBody>
          <a:bodyPr spcFirstLastPara="1" wrap="square" lIns="89775" tIns="44875" rIns="89775" bIns="44875"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51" name="Google Shape;151;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47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61" name="Google Shape;161;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075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701361" y="4387845"/>
            <a:ext cx="5607691" cy="4156077"/>
          </a:xfrm>
          <a:prstGeom prst="rect">
            <a:avLst/>
          </a:prstGeom>
        </p:spPr>
        <p:txBody>
          <a:bodyPr spcFirstLastPara="1" wrap="square" lIns="89775" tIns="44875" rIns="89775" bIns="44875" anchor="t" anchorCtr="0">
            <a:noAutofit/>
          </a:bodyPr>
          <a:lstStyle/>
          <a:p>
            <a:pPr marL="0" lvl="0" indent="0" algn="l" rtl="0">
              <a:spcBef>
                <a:spcPts val="0"/>
              </a:spcBef>
              <a:spcAft>
                <a:spcPts val="0"/>
              </a:spcAft>
              <a:buNone/>
            </a:pPr>
            <a:endParaRPr dirty="0"/>
          </a:p>
        </p:txBody>
      </p:sp>
      <p:sp>
        <p:nvSpPr>
          <p:cNvPr id="190" name="Google Shape;190;p8: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17"/>
        <p:cNvGrpSpPr/>
        <p:nvPr/>
      </p:nvGrpSpPr>
      <p:grpSpPr>
        <a:xfrm>
          <a:off x="0" y="0"/>
          <a:ext cx="0" cy="0"/>
          <a:chOff x="0" y="0"/>
          <a:chExt cx="0" cy="0"/>
        </a:xfrm>
      </p:grpSpPr>
      <p:sp>
        <p:nvSpPr>
          <p:cNvPr id="18" name="Google Shape;18;p19"/>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9" name="Google Shape;19;p19"/>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0" name="Google Shape;20;p19"/>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21" name="Google Shape;21;p19"/>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9"/>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9"/>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4" name="Google Shape;24;p19"/>
          <p:cNvPicPr preferRelativeResize="0"/>
          <p:nvPr/>
        </p:nvPicPr>
        <p:blipFill rotWithShape="1">
          <a:blip r:embed="rId2">
            <a:alphaModFix/>
          </a:blip>
          <a:srcRect/>
          <a:stretch/>
        </p:blipFill>
        <p:spPr>
          <a:xfrm>
            <a:off x="5281" y="0"/>
            <a:ext cx="1899719" cy="1372224"/>
          </a:xfrm>
          <a:prstGeom prst="rect">
            <a:avLst/>
          </a:prstGeom>
          <a:noFill/>
          <a:ln>
            <a:noFill/>
          </a:ln>
        </p:spPr>
      </p:pic>
      <p:cxnSp>
        <p:nvCxnSpPr>
          <p:cNvPr id="25" name="Google Shape;25;p19"/>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28"/>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8"/>
          <p:cNvSpPr txBox="1">
            <a:spLocks noGrp="1"/>
          </p:cNvSpPr>
          <p:nvPr>
            <p:ph type="body" idx="1"/>
          </p:nvPr>
        </p:nvSpPr>
        <p:spPr>
          <a:xfrm rot="5400000">
            <a:off x="2426208" y="-213360"/>
            <a:ext cx="4526280" cy="8153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9" name="Google Shape;99;p28"/>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28"/>
          <p:cNvSpPr txBox="1">
            <a:spLocks noGrp="1"/>
          </p:cNvSpPr>
          <p:nvPr>
            <p:ph type="ftr" idx="11"/>
          </p:nvPr>
        </p:nvSpPr>
        <p:spPr>
          <a:xfrm>
            <a:off x="609600" y="6248206"/>
            <a:ext cx="54210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01" name="Google Shape;101;p28"/>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bg>
      <p:bgPr>
        <a:solidFill>
          <a:schemeClr val="lt1"/>
        </a:solidFill>
        <a:effectLst/>
      </p:bgPr>
    </p:bg>
    <p:spTree>
      <p:nvGrpSpPr>
        <p:cNvPr id="1" name="Shape 102"/>
        <p:cNvGrpSpPr/>
        <p:nvPr/>
      </p:nvGrpSpPr>
      <p:grpSpPr>
        <a:xfrm>
          <a:off x="0" y="0"/>
          <a:ext cx="0" cy="0"/>
          <a:chOff x="0" y="0"/>
          <a:chExt cx="0" cy="0"/>
        </a:xfrm>
      </p:grpSpPr>
      <p:sp>
        <p:nvSpPr>
          <p:cNvPr id="103" name="Google Shape;103;p29"/>
          <p:cNvSpPr txBox="1">
            <a:spLocks noGrp="1"/>
          </p:cNvSpPr>
          <p:nvPr>
            <p:ph type="title"/>
          </p:nvPr>
        </p:nvSpPr>
        <p:spPr>
          <a:xfrm rot="5400000">
            <a:off x="4823619" y="2339181"/>
            <a:ext cx="5516563"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9"/>
          <p:cNvSpPr txBox="1">
            <a:spLocks noGrp="1"/>
          </p:cNvSpPr>
          <p:nvPr>
            <p:ph type="body" idx="1"/>
          </p:nvPr>
        </p:nvSpPr>
        <p:spPr>
          <a:xfrm rot="5400000">
            <a:off x="480218" y="586582"/>
            <a:ext cx="5516564" cy="55626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29"/>
          <p:cNvSpPr txBox="1">
            <a:spLocks noGrp="1"/>
          </p:cNvSpPr>
          <p:nvPr>
            <p:ph type="dt" idx="10"/>
          </p:nvPr>
        </p:nvSpPr>
        <p:spPr>
          <a:xfrm>
            <a:off x="6553200" y="6248402"/>
            <a:ext cx="2209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6" name="Google Shape;106;p29"/>
          <p:cNvSpPr txBox="1">
            <a:spLocks noGrp="1"/>
          </p:cNvSpPr>
          <p:nvPr>
            <p:ph type="ftr" idx="11"/>
          </p:nvPr>
        </p:nvSpPr>
        <p:spPr>
          <a:xfrm>
            <a:off x="457201" y="6248207"/>
            <a:ext cx="5573483"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107" name="Google Shape;107;p29"/>
          <p:cNvSpPr/>
          <p:nvPr/>
        </p:nvSpPr>
        <p:spPr>
          <a:xfrm>
            <a:off x="6096318" y="0"/>
            <a:ext cx="32004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08" name="Google Shape;108;p29"/>
          <p:cNvSpPr/>
          <p:nvPr/>
        </p:nvSpPr>
        <p:spPr>
          <a:xfrm>
            <a:off x="6142038" y="609600"/>
            <a:ext cx="228600" cy="6248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09" name="Google Shape;109;p29"/>
          <p:cNvSpPr/>
          <p:nvPr/>
        </p:nvSpPr>
        <p:spPr>
          <a:xfrm>
            <a:off x="6142038" y="0"/>
            <a:ext cx="228600" cy="533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10" name="Google Shape;110;p29"/>
          <p:cNvSpPr txBox="1">
            <a:spLocks noGrp="1"/>
          </p:cNvSpPr>
          <p:nvPr>
            <p:ph type="sldNum" idx="12"/>
          </p:nvPr>
        </p:nvSpPr>
        <p:spPr>
          <a:xfrm rot="5400000">
            <a:off x="5989638" y="14446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4"/>
        <p:cNvGrpSpPr/>
        <p:nvPr/>
      </p:nvGrpSpPr>
      <p:grpSpPr>
        <a:xfrm>
          <a:off x="0" y="0"/>
          <a:ext cx="0" cy="0"/>
          <a:chOff x="0" y="0"/>
          <a:chExt cx="0" cy="0"/>
        </a:xfrm>
      </p:grpSpPr>
      <p:cxnSp>
        <p:nvCxnSpPr>
          <p:cNvPr id="35" name="Google Shape;35;p20"/>
          <p:cNvCxnSpPr/>
          <p:nvPr/>
        </p:nvCxnSpPr>
        <p:spPr>
          <a:xfrm>
            <a:off x="1295400" y="6360318"/>
            <a:ext cx="7838536" cy="0"/>
          </a:xfrm>
          <a:prstGeom prst="straightConnector1">
            <a:avLst/>
          </a:prstGeom>
          <a:noFill/>
          <a:ln w="15875" cap="flat" cmpd="sng">
            <a:solidFill>
              <a:srgbClr val="C80000">
                <a:alpha val="54901"/>
              </a:srgbClr>
            </a:solidFill>
            <a:prstDash val="solid"/>
            <a:round/>
            <a:headEnd type="none" w="sm" len="sm"/>
            <a:tailEnd type="none" w="sm" len="sm"/>
          </a:ln>
        </p:spPr>
      </p:cxnSp>
      <p:sp>
        <p:nvSpPr>
          <p:cNvPr id="36" name="Google Shape;36;p20"/>
          <p:cNvSpPr txBox="1">
            <a:spLocks noGrp="1"/>
          </p:cNvSpPr>
          <p:nvPr>
            <p:ph type="title"/>
          </p:nvPr>
        </p:nvSpPr>
        <p:spPr>
          <a:xfrm>
            <a:off x="304800" y="0"/>
            <a:ext cx="8461248" cy="990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3600"/>
              <a:buFont typeface="Garamond"/>
              <a:buNone/>
              <a:defRPr sz="3600">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0"/>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39" name="Google Shape;39;p20"/>
          <p:cNvSpPr txBox="1">
            <a:spLocks noGrp="1"/>
          </p:cNvSpPr>
          <p:nvPr>
            <p:ph type="body" idx="1"/>
          </p:nvPr>
        </p:nvSpPr>
        <p:spPr>
          <a:xfrm>
            <a:off x="304800" y="1143007"/>
            <a:ext cx="8461248" cy="4952993"/>
          </a:xfrm>
          <a:prstGeom prst="rect">
            <a:avLst/>
          </a:prstGeom>
          <a:noFill/>
          <a:ln>
            <a:noFill/>
          </a:ln>
        </p:spPr>
        <p:txBody>
          <a:bodyPr spcFirstLastPara="1" wrap="square" lIns="91425" tIns="45700" rIns="91425" bIns="45700" anchor="t" anchorCtr="0">
            <a:normAutofit/>
          </a:bodyPr>
          <a:lstStyle>
            <a:lvl1pPr marL="457200" lvl="0" indent="-335280" algn="l">
              <a:spcBef>
                <a:spcPts val="700"/>
              </a:spcBef>
              <a:spcAft>
                <a:spcPts val="0"/>
              </a:spcAft>
              <a:buSzPts val="1680"/>
              <a:buChar char="◻"/>
              <a:defRPr sz="2800">
                <a:latin typeface="Garamond"/>
                <a:ea typeface="Garamond"/>
                <a:cs typeface="Garamond"/>
                <a:sym typeface="Garamond"/>
              </a:defRPr>
            </a:lvl1pPr>
            <a:lvl2pPr marL="914400" lvl="1" indent="-335280" algn="l">
              <a:spcBef>
                <a:spcPts val="550"/>
              </a:spcBef>
              <a:spcAft>
                <a:spcPts val="0"/>
              </a:spcAft>
              <a:buSzPts val="1680"/>
              <a:buChar char="🞑"/>
              <a:defRPr sz="2400">
                <a:latin typeface="Garamond"/>
                <a:ea typeface="Garamond"/>
                <a:cs typeface="Garamond"/>
                <a:sym typeface="Garamond"/>
              </a:defRPr>
            </a:lvl2pPr>
            <a:lvl3pPr marL="1371600" lvl="2" indent="-323850" algn="l">
              <a:spcBef>
                <a:spcPts val="500"/>
              </a:spcBef>
              <a:spcAft>
                <a:spcPts val="0"/>
              </a:spcAft>
              <a:buSzPts val="1500"/>
              <a:buChar char="■"/>
              <a:defRPr sz="2000">
                <a:latin typeface="Garamond"/>
                <a:ea typeface="Garamond"/>
                <a:cs typeface="Garamond"/>
                <a:sym typeface="Garamond"/>
              </a:defRPr>
            </a:lvl3pPr>
            <a:lvl4pPr marL="1828800" lvl="3" indent="-314325" algn="l">
              <a:spcBef>
                <a:spcPts val="400"/>
              </a:spcBef>
              <a:spcAft>
                <a:spcPts val="0"/>
              </a:spcAft>
              <a:buSzPts val="1350"/>
              <a:buChar char="■"/>
              <a:defRPr sz="1800">
                <a:latin typeface="Garamond"/>
                <a:ea typeface="Garamond"/>
                <a:cs typeface="Garamond"/>
                <a:sym typeface="Garamond"/>
              </a:defRPr>
            </a:lvl4pPr>
            <a:lvl5pPr marL="2286000" lvl="4" indent="-302895" algn="l">
              <a:spcBef>
                <a:spcPts val="400"/>
              </a:spcBef>
              <a:spcAft>
                <a:spcPts val="0"/>
              </a:spcAft>
              <a:buSzPts val="1170"/>
              <a:buChar char="■"/>
              <a:defRPr sz="1800">
                <a:latin typeface="Garamond"/>
                <a:ea typeface="Garamond"/>
                <a:cs typeface="Garamond"/>
                <a:sym typeface="Garamond"/>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0" name="Google Shape;40;p20"/>
          <p:cNvPicPr preferRelativeResize="0"/>
          <p:nvPr/>
        </p:nvPicPr>
        <p:blipFill rotWithShape="1">
          <a:blip r:embed="rId2">
            <a:alphaModFix/>
          </a:blip>
          <a:srcRect b="15385"/>
          <a:stretch/>
        </p:blipFill>
        <p:spPr>
          <a:xfrm>
            <a:off x="10065" y="6019800"/>
            <a:ext cx="1371396" cy="838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FFFFFF"/>
        </a:solidFill>
        <a:effectLst/>
      </p:bgPr>
    </p:bg>
    <p:spTree>
      <p:nvGrpSpPr>
        <p:cNvPr id="1" name="Shape 41"/>
        <p:cNvGrpSpPr/>
        <p:nvPr/>
      </p:nvGrpSpPr>
      <p:grpSpPr>
        <a:xfrm>
          <a:off x="0" y="0"/>
          <a:ext cx="0" cy="0"/>
          <a:chOff x="0" y="0"/>
          <a:chExt cx="0" cy="0"/>
        </a:xfrm>
      </p:grpSpPr>
      <p:sp>
        <p:nvSpPr>
          <p:cNvPr id="42" name="Google Shape;42;p18"/>
          <p:cNvSpPr/>
          <p:nvPr/>
        </p:nvSpPr>
        <p:spPr>
          <a:xfrm>
            <a:off x="0" y="5971032"/>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3" name="Google Shape;43;p18"/>
          <p:cNvSpPr/>
          <p:nvPr/>
        </p:nvSpPr>
        <p:spPr>
          <a:xfrm>
            <a:off x="-9144" y="6053328"/>
            <a:ext cx="2249424" cy="713232"/>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4" name="Google Shape;44;p18"/>
          <p:cNvSpPr/>
          <p:nvPr/>
        </p:nvSpPr>
        <p:spPr>
          <a:xfrm>
            <a:off x="2359152" y="6044184"/>
            <a:ext cx="6784848"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45" name="Google Shape;45;p18"/>
          <p:cNvSpPr txBox="1">
            <a:spLocks noGrp="1"/>
          </p:cNvSpPr>
          <p:nvPr>
            <p:ph type="ctrTitle"/>
          </p:nvPr>
        </p:nvSpPr>
        <p:spPr>
          <a:xfrm>
            <a:off x="2362200" y="4038600"/>
            <a:ext cx="6477000" cy="182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4400"/>
              <a:buFont typeface="Garamond"/>
              <a:buNone/>
              <a:defRPr cap="none">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subTitle" idx="1"/>
          </p:nvPr>
        </p:nvSpPr>
        <p:spPr>
          <a:xfrm>
            <a:off x="2362200" y="6050037"/>
            <a:ext cx="6705600" cy="685800"/>
          </a:xfrm>
          <a:prstGeom prst="rect">
            <a:avLst/>
          </a:prstGeom>
          <a:noFill/>
          <a:ln>
            <a:noFill/>
          </a:ln>
        </p:spPr>
        <p:txBody>
          <a:bodyPr spcFirstLastPara="1" wrap="square" lIns="91425" tIns="45700" rIns="91425" bIns="45700" anchor="ctr" anchorCtr="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47" name="Google Shape;47;p18"/>
          <p:cNvSpPr txBox="1">
            <a:spLocks noGrp="1"/>
          </p:cNvSpPr>
          <p:nvPr>
            <p:ph type="dt" idx="10"/>
          </p:nvPr>
        </p:nvSpPr>
        <p:spPr>
          <a:xfrm>
            <a:off x="76200" y="6068699"/>
            <a:ext cx="2057400" cy="685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48" name="Google Shape;48;p18"/>
          <p:cNvPicPr preferRelativeResize="0"/>
          <p:nvPr/>
        </p:nvPicPr>
        <p:blipFill rotWithShape="1">
          <a:blip r:embed="rId2">
            <a:alphaModFix/>
          </a:blip>
          <a:srcRect/>
          <a:stretch/>
        </p:blipFill>
        <p:spPr>
          <a:xfrm>
            <a:off x="5281" y="0"/>
            <a:ext cx="1899719" cy="1372224"/>
          </a:xfrm>
          <a:prstGeom prst="rect">
            <a:avLst/>
          </a:prstGeom>
          <a:noFill/>
          <a:ln>
            <a:noFill/>
          </a:ln>
        </p:spPr>
      </p:pic>
      <p:cxnSp>
        <p:nvCxnSpPr>
          <p:cNvPr id="49" name="Google Shape;49;p18"/>
          <p:cNvCxnSpPr/>
          <p:nvPr/>
        </p:nvCxnSpPr>
        <p:spPr>
          <a:xfrm>
            <a:off x="-1905000" y="152400"/>
            <a:ext cx="914400" cy="914400"/>
          </a:xfrm>
          <a:prstGeom prst="straightConnector1">
            <a:avLst/>
          </a:prstGeom>
          <a:noFill/>
          <a:ln w="1000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0"/>
        <p:cNvGrpSpPr/>
        <p:nvPr/>
      </p:nvGrpSpPr>
      <p:grpSpPr>
        <a:xfrm>
          <a:off x="0" y="0"/>
          <a:ext cx="0" cy="0"/>
          <a:chOff x="0" y="0"/>
          <a:chExt cx="0" cy="0"/>
        </a:xfrm>
      </p:grpSpPr>
      <p:sp>
        <p:nvSpPr>
          <p:cNvPr id="51" name="Google Shape;51;p21"/>
          <p:cNvSpPr txBox="1">
            <a:spLocks noGrp="1"/>
          </p:cNvSpPr>
          <p:nvPr>
            <p:ph type="body" idx="1"/>
          </p:nvPr>
        </p:nvSpPr>
        <p:spPr>
          <a:xfrm>
            <a:off x="1371600" y="2743200"/>
            <a:ext cx="7123113" cy="1673225"/>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680"/>
              <a:buNone/>
              <a:defRPr sz="2800">
                <a:solidFill>
                  <a:schemeClr val="dk2"/>
                </a:solidFill>
              </a:defRPr>
            </a:lvl1pPr>
            <a:lvl2pPr marL="914400" lvl="1" indent="-228600" algn="l">
              <a:spcBef>
                <a:spcPts val="550"/>
              </a:spcBef>
              <a:spcAft>
                <a:spcPts val="0"/>
              </a:spcAft>
              <a:buSzPts val="1260"/>
              <a:buNone/>
              <a:defRPr sz="1800">
                <a:solidFill>
                  <a:srgbClr val="888888"/>
                </a:solidFill>
              </a:defRPr>
            </a:lvl2pPr>
            <a:lvl3pPr marL="1371600" lvl="2" indent="-228600" algn="l">
              <a:spcBef>
                <a:spcPts val="500"/>
              </a:spcBef>
              <a:spcAft>
                <a:spcPts val="0"/>
              </a:spcAft>
              <a:buSzPts val="1200"/>
              <a:buNone/>
              <a:defRPr sz="1600">
                <a:solidFill>
                  <a:srgbClr val="888888"/>
                </a:solidFill>
              </a:defRPr>
            </a:lvl3pPr>
            <a:lvl4pPr marL="1828800" lvl="3" indent="-228600" algn="l">
              <a:spcBef>
                <a:spcPts val="400"/>
              </a:spcBef>
              <a:spcAft>
                <a:spcPts val="0"/>
              </a:spcAft>
              <a:buSzPts val="1050"/>
              <a:buNone/>
              <a:defRPr sz="1400">
                <a:solidFill>
                  <a:srgbClr val="888888"/>
                </a:solidFill>
              </a:defRPr>
            </a:lvl4pPr>
            <a:lvl5pPr marL="2286000" lvl="4" indent="-228600" algn="l">
              <a:spcBef>
                <a:spcPts val="400"/>
              </a:spcBef>
              <a:spcAft>
                <a:spcPts val="0"/>
              </a:spcAft>
              <a:buSzPts val="910"/>
              <a:buNone/>
              <a:defRPr sz="1400">
                <a:solidFill>
                  <a:srgbClr val="888888"/>
                </a:solidFill>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1"/>
          <p:cNvSpPr/>
          <p:nvPr/>
        </p:nvSpPr>
        <p:spPr>
          <a:xfrm>
            <a:off x="0" y="1524000"/>
            <a:ext cx="9144000" cy="1143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53" name="Google Shape;53;p21"/>
          <p:cNvSpPr/>
          <p:nvPr/>
        </p:nvSpPr>
        <p:spPr>
          <a:xfrm>
            <a:off x="0" y="1600200"/>
            <a:ext cx="1295400" cy="990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54" name="Google Shape;54;p21"/>
          <p:cNvSpPr/>
          <p:nvPr/>
        </p:nvSpPr>
        <p:spPr>
          <a:xfrm>
            <a:off x="1371600" y="1600200"/>
            <a:ext cx="7772400" cy="990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i="0" u="none" strike="noStrike" cap="none" dirty="0">
              <a:solidFill>
                <a:schemeClr val="lt1"/>
              </a:solidFill>
              <a:latin typeface="Garamond"/>
              <a:ea typeface="Garamond"/>
              <a:cs typeface="Garamond"/>
              <a:sym typeface="Garamond"/>
            </a:endParaRPr>
          </a:p>
        </p:txBody>
      </p:sp>
      <p:sp>
        <p:nvSpPr>
          <p:cNvPr id="55" name="Google Shape;55;p21"/>
          <p:cNvSpPr txBox="1">
            <a:spLocks noGrp="1"/>
          </p:cNvSpPr>
          <p:nvPr>
            <p:ph type="title"/>
          </p:nvPr>
        </p:nvSpPr>
        <p:spPr>
          <a:xfrm>
            <a:off x="1371600" y="1600200"/>
            <a:ext cx="76200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4400"/>
              <a:buFont typeface="Garamond"/>
              <a:buNone/>
              <a:defRPr sz="4400" b="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21"/>
          <p:cNvSpPr txBox="1">
            <a:spLocks noGrp="1"/>
          </p:cNvSpPr>
          <p:nvPr>
            <p:ph type="sldNum" idx="12"/>
          </p:nvPr>
        </p:nvSpPr>
        <p:spPr>
          <a:xfrm>
            <a:off x="0" y="1752600"/>
            <a:ext cx="1295400" cy="701676"/>
          </a:xfrm>
          <a:prstGeom prst="rect">
            <a:avLst/>
          </a:prstGeom>
          <a:solidFill>
            <a:srgbClr val="D92121"/>
          </a:solidFill>
          <a:ln>
            <a:noFill/>
          </a:ln>
        </p:spPr>
        <p:txBody>
          <a:bodyPr spcFirstLastPara="1" wrap="square" lIns="91425" tIns="45700" rIns="91425" bIns="45700" anchor="ctr" anchorCtr="0">
            <a:noAutofit/>
          </a:bodyPr>
          <a:lstStyle>
            <a:lvl1pPr marL="0" lvl="0"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2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pic>
        <p:nvPicPr>
          <p:cNvPr id="58" name="Google Shape;58;p21"/>
          <p:cNvPicPr preferRelativeResize="0"/>
          <p:nvPr/>
        </p:nvPicPr>
        <p:blipFill rotWithShape="1">
          <a:blip r:embed="rId2">
            <a:alphaModFix/>
          </a:blip>
          <a:srcRect/>
          <a:stretch/>
        </p:blipFill>
        <p:spPr>
          <a:xfrm>
            <a:off x="-11811" y="0"/>
            <a:ext cx="1671119" cy="12070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2209800" y="228600"/>
            <a:ext cx="65532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609600"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22"/>
          <p:cNvSpPr txBox="1">
            <a:spLocks noGrp="1"/>
          </p:cNvSpPr>
          <p:nvPr>
            <p:ph type="body" idx="2"/>
          </p:nvPr>
        </p:nvSpPr>
        <p:spPr>
          <a:xfrm>
            <a:off x="4844901" y="1589567"/>
            <a:ext cx="3886200" cy="45720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22"/>
          <p:cNvSpPr txBox="1">
            <a:spLocks noGrp="1"/>
          </p:cNvSpPr>
          <p:nvPr>
            <p:ph type="dt" idx="10"/>
          </p:nvPr>
        </p:nvSpPr>
        <p:spPr>
          <a:xfrm>
            <a:off x="6477000" y="6492875"/>
            <a:ext cx="2667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22"/>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pic>
        <p:nvPicPr>
          <p:cNvPr id="65" name="Google Shape;65;p22"/>
          <p:cNvPicPr preferRelativeResize="0"/>
          <p:nvPr/>
        </p:nvPicPr>
        <p:blipFill rotWithShape="1">
          <a:blip r:embed="rId2">
            <a:alphaModFix/>
          </a:blip>
          <a:srcRect/>
          <a:stretch/>
        </p:blipFill>
        <p:spPr>
          <a:xfrm>
            <a:off x="-11811" y="0"/>
            <a:ext cx="1671119" cy="12070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533400" y="273050"/>
            <a:ext cx="81534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txBox="1">
            <a:spLocks noGrp="1"/>
          </p:cNvSpPr>
          <p:nvPr>
            <p:ph type="body" idx="1"/>
          </p:nvPr>
        </p:nvSpPr>
        <p:spPr>
          <a:xfrm>
            <a:off x="609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23"/>
          <p:cNvSpPr txBox="1">
            <a:spLocks noGrp="1"/>
          </p:cNvSpPr>
          <p:nvPr>
            <p:ph type="body" idx="2"/>
          </p:nvPr>
        </p:nvSpPr>
        <p:spPr>
          <a:xfrm>
            <a:off x="4800600" y="2438400"/>
            <a:ext cx="3886200" cy="3581400"/>
          </a:xfrm>
          <a:prstGeom prst="rect">
            <a:avLst/>
          </a:prstGeom>
          <a:noFill/>
          <a:ln>
            <a:noFill/>
          </a:ln>
        </p:spPr>
        <p:txBody>
          <a:bodyPr spcFirstLastPara="1" wrap="square" lIns="91425" tIns="45700" rIns="91425" bIns="45700" anchor="t" anchorCtr="0">
            <a:normAutofit/>
          </a:bodyPr>
          <a:lstStyle>
            <a:lvl1pPr marL="457200" lvl="0" indent="-297180" algn="l">
              <a:spcBef>
                <a:spcPts val="700"/>
              </a:spcBef>
              <a:spcAft>
                <a:spcPts val="0"/>
              </a:spcAft>
              <a:buSzPts val="1080"/>
              <a:buChar char="◻"/>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23"/>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23"/>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dirty="0"/>
          </a:p>
        </p:txBody>
      </p:sp>
      <p:sp>
        <p:nvSpPr>
          <p:cNvPr id="72" name="Google Shape;72;p23"/>
          <p:cNvSpPr txBox="1">
            <a:spLocks noGrp="1"/>
          </p:cNvSpPr>
          <p:nvPr>
            <p:ph type="body" idx="3"/>
          </p:nvPr>
        </p:nvSpPr>
        <p:spPr>
          <a:xfrm>
            <a:off x="609600" y="1752600"/>
            <a:ext cx="3886200" cy="640080"/>
          </a:xfrm>
          <a:prstGeom prst="rect">
            <a:avLst/>
          </a:prstGeom>
          <a:solidFill>
            <a:schemeClr val="accent2"/>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Garamond"/>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23"/>
          <p:cNvSpPr txBox="1">
            <a:spLocks noGrp="1"/>
          </p:cNvSpPr>
          <p:nvPr>
            <p:ph type="body" idx="4"/>
          </p:nvPr>
        </p:nvSpPr>
        <p:spPr>
          <a:xfrm>
            <a:off x="4800600" y="1752600"/>
            <a:ext cx="3886200" cy="640080"/>
          </a:xfrm>
          <a:prstGeom prst="rect">
            <a:avLst/>
          </a:prstGeom>
          <a:solidFill>
            <a:schemeClr val="accent4"/>
          </a:solidFill>
          <a:ln>
            <a:noFill/>
          </a:ln>
        </p:spPr>
        <p:txBody>
          <a:bodyPr spcFirstLastPara="1" wrap="square" lIns="91425" tIns="45700" rIns="91425" bIns="45700" anchor="ctr" anchorCtr="0">
            <a:normAutofit/>
          </a:bodyPr>
          <a:lstStyle>
            <a:lvl1pPr marL="457200" lvl="0" indent="-228600" algn="l">
              <a:spcBef>
                <a:spcPts val="700"/>
              </a:spcBef>
              <a:spcAft>
                <a:spcPts val="0"/>
              </a:spcAft>
              <a:buSzPts val="1200"/>
              <a:buFont typeface="Garamond"/>
              <a:buNone/>
              <a:defRPr sz="2000" b="1">
                <a:solidFill>
                  <a:srgbClr val="FFFFFF"/>
                </a:solidFill>
              </a:defRPr>
            </a:lvl1pPr>
            <a:lvl2pPr marL="914400" lvl="1" indent="-308610" algn="l">
              <a:spcBef>
                <a:spcPts val="550"/>
              </a:spcBef>
              <a:spcAft>
                <a:spcPts val="0"/>
              </a:spcAft>
              <a:buSzPts val="1260"/>
              <a:buChar char="🞑"/>
              <a:defRPr/>
            </a:lvl2pPr>
            <a:lvl3pPr marL="1371600" lvl="2" indent="-314325" algn="l">
              <a:spcBef>
                <a:spcPts val="500"/>
              </a:spcBef>
              <a:spcAft>
                <a:spcPts val="0"/>
              </a:spcAft>
              <a:buSzPts val="1350"/>
              <a:buChar char="■"/>
              <a:defRPr/>
            </a:lvl3pPr>
            <a:lvl4pPr marL="1828800" lvl="3" indent="-314325" algn="l">
              <a:spcBef>
                <a:spcPts val="400"/>
              </a:spcBef>
              <a:spcAft>
                <a:spcPts val="0"/>
              </a:spcAft>
              <a:buSzPts val="1350"/>
              <a:buChar char="■"/>
              <a:defRPr/>
            </a:lvl4pPr>
            <a:lvl5pPr marL="2286000" lvl="4" indent="-302895" algn="l">
              <a:spcBef>
                <a:spcPts val="400"/>
              </a:spcBef>
              <a:spcAft>
                <a:spcPts val="0"/>
              </a:spcAft>
              <a:buSzPts val="117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8"/>
        <p:cNvGrpSpPr/>
        <p:nvPr/>
      </p:nvGrpSpPr>
      <p:grpSpPr>
        <a:xfrm>
          <a:off x="0" y="0"/>
          <a:ext cx="0" cy="0"/>
          <a:chOff x="0" y="0"/>
          <a:chExt cx="0" cy="0"/>
        </a:xfrm>
      </p:grpSpPr>
      <p:sp>
        <p:nvSpPr>
          <p:cNvPr id="79" name="Google Shape;79;p25"/>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0" name="Google Shape;80;p25"/>
          <p:cNvSpPr txBox="1">
            <a:spLocks noGrp="1"/>
          </p:cNvSpPr>
          <p:nvPr>
            <p:ph type="sldNum" idx="12"/>
          </p:nvPr>
        </p:nvSpPr>
        <p:spPr>
          <a:xfrm>
            <a:off x="0" y="6248400"/>
            <a:ext cx="533400" cy="381000"/>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chemeClr val="dk2"/>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09600" y="0"/>
            <a:ext cx="8077200" cy="8699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002060"/>
              </a:buClr>
              <a:buSzPts val="4400"/>
              <a:buFont typeface="Garamond"/>
              <a:buNone/>
              <a:defRPr sz="44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dt" idx="10"/>
          </p:nvPr>
        </p:nvSpPr>
        <p:spPr>
          <a:xfrm>
            <a:off x="0" y="6492875"/>
            <a:ext cx="1371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26"/>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1pPr>
            <a:lvl2pPr marL="0" lvl="1"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2pPr>
            <a:lvl3pPr marL="0" lvl="2"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3pPr>
            <a:lvl4pPr marL="0" lvl="3"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4pPr>
            <a:lvl5pPr marL="0" lvl="4"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5pPr>
            <a:lvl6pPr marL="0" lvl="5"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6pPr>
            <a:lvl7pPr marL="0" lvl="6"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7pPr>
            <a:lvl8pPr marL="0" lvl="7"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8pPr>
            <a:lvl9pPr marL="0" lvl="8" indent="0" algn="ctr">
              <a:spcBef>
                <a:spcPts val="0"/>
              </a:spcBef>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blipFill rotWithShape="1">
          <a:blip r:embed="rId2">
            <a:alphaModFix/>
          </a:blip>
          <a:tile tx="0" ty="0" sx="100000" sy="100000" flip="none" algn="tl"/>
        </a:blipFill>
        <a:effectLst/>
      </p:bgPr>
    </p:bg>
    <p:spTree>
      <p:nvGrpSpPr>
        <p:cNvPr id="1" name="Shape 85"/>
        <p:cNvGrpSpPr/>
        <p:nvPr/>
      </p:nvGrpSpPr>
      <p:grpSpPr>
        <a:xfrm>
          <a:off x="0" y="0"/>
          <a:ext cx="0" cy="0"/>
          <a:chOff x="0" y="0"/>
          <a:chExt cx="0" cy="0"/>
        </a:xfrm>
      </p:grpSpPr>
      <p:sp>
        <p:nvSpPr>
          <p:cNvPr id="86" name="Google Shape;86;p27"/>
          <p:cNvSpPr txBox="1">
            <a:spLocks noGrp="1"/>
          </p:cNvSpPr>
          <p:nvPr>
            <p:ph type="body" idx="1"/>
          </p:nvPr>
        </p:nvSpPr>
        <p:spPr>
          <a:xfrm>
            <a:off x="1600200" y="5486400"/>
            <a:ext cx="7315200" cy="685800"/>
          </a:xfrm>
          <a:prstGeom prst="rect">
            <a:avLst/>
          </a:prstGeom>
          <a:noFill/>
          <a:ln>
            <a:noFill/>
          </a:ln>
        </p:spPr>
        <p:txBody>
          <a:bodyPr spcFirstLastPara="1" wrap="square" lIns="91425" tIns="45700" rIns="91425" bIns="45700" anchor="t" anchorCtr="0">
            <a:normAutofit/>
          </a:bodyPr>
          <a:lstStyle>
            <a:lvl1pPr marL="457200" lvl="0" indent="-228600" algn="l">
              <a:spcBef>
                <a:spcPts val="700"/>
              </a:spcBef>
              <a:spcAft>
                <a:spcPts val="0"/>
              </a:spcAft>
              <a:buSzPts val="1020"/>
              <a:buFont typeface="Garamond"/>
              <a:buNone/>
              <a:defRPr sz="1700"/>
            </a:lvl1pPr>
            <a:lvl2pPr marL="914400" lvl="1" indent="-228600" algn="l">
              <a:spcBef>
                <a:spcPts val="550"/>
              </a:spcBef>
              <a:spcAft>
                <a:spcPts val="0"/>
              </a:spcAft>
              <a:buSzPts val="840"/>
              <a:buFont typeface="Garamond"/>
              <a:buNone/>
              <a:defRPr sz="1200"/>
            </a:lvl2pPr>
            <a:lvl3pPr marL="1371600" lvl="2" indent="-228600" algn="l">
              <a:spcBef>
                <a:spcPts val="500"/>
              </a:spcBef>
              <a:spcAft>
                <a:spcPts val="0"/>
              </a:spcAft>
              <a:buSzPts val="750"/>
              <a:buFont typeface="Garamond"/>
              <a:buNone/>
              <a:defRPr sz="1000"/>
            </a:lvl3pPr>
            <a:lvl4pPr marL="1828800" lvl="3" indent="-228600" algn="l">
              <a:spcBef>
                <a:spcPts val="400"/>
              </a:spcBef>
              <a:spcAft>
                <a:spcPts val="0"/>
              </a:spcAft>
              <a:buSzPts val="675"/>
              <a:buFont typeface="Garamond"/>
              <a:buNone/>
              <a:defRPr sz="900"/>
            </a:lvl4pPr>
            <a:lvl5pPr marL="2286000" lvl="4" indent="-228600" algn="l">
              <a:spcBef>
                <a:spcPts val="400"/>
              </a:spcBef>
              <a:spcAft>
                <a:spcPts val="0"/>
              </a:spcAft>
              <a:buSzPts val="585"/>
              <a:buFont typeface="Garamond"/>
              <a:buNone/>
              <a:defRPr sz="900"/>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7"/>
          <p:cNvSpPr/>
          <p:nvPr/>
        </p:nvSpPr>
        <p:spPr>
          <a:xfrm>
            <a:off x="-9144" y="4572000"/>
            <a:ext cx="9144000" cy="88696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88" name="Google Shape;88;p27"/>
          <p:cNvSpPr/>
          <p:nvPr/>
        </p:nvSpPr>
        <p:spPr>
          <a:xfrm>
            <a:off x="-9144" y="4663440"/>
            <a:ext cx="1463040" cy="71323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89" name="Google Shape;89;p27"/>
          <p:cNvSpPr/>
          <p:nvPr/>
        </p:nvSpPr>
        <p:spPr>
          <a:xfrm>
            <a:off x="1545336" y="4654296"/>
            <a:ext cx="7598664" cy="71323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90" name="Google Shape;90;p27"/>
          <p:cNvSpPr txBox="1">
            <a:spLocks noGrp="1"/>
          </p:cNvSpPr>
          <p:nvPr>
            <p:ph type="title"/>
          </p:nvPr>
        </p:nvSpPr>
        <p:spPr>
          <a:xfrm>
            <a:off x="1600200" y="4648200"/>
            <a:ext cx="7315200" cy="6858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2800"/>
              <a:buFont typeface="Garamond"/>
              <a:buNone/>
              <a:defRPr sz="28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7"/>
          <p:cNvSpPr/>
          <p:nvPr/>
        </p:nvSpPr>
        <p:spPr>
          <a:xfrm>
            <a:off x="1447800" y="0"/>
            <a:ext cx="100584" cy="686714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92" name="Google Shape;92;p27"/>
          <p:cNvSpPr txBox="1">
            <a:spLocks noGrp="1"/>
          </p:cNvSpPr>
          <p:nvPr>
            <p:ph type="dt" idx="10"/>
          </p:nvPr>
        </p:nvSpPr>
        <p:spPr>
          <a:xfrm>
            <a:off x="6248400" y="6248400"/>
            <a:ext cx="26670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27"/>
          <p:cNvSpPr txBox="1">
            <a:spLocks noGrp="1"/>
          </p:cNvSpPr>
          <p:nvPr>
            <p:ph type="sldNum" idx="12"/>
          </p:nvPr>
        </p:nvSpPr>
        <p:spPr>
          <a:xfrm>
            <a:off x="0" y="4667249"/>
            <a:ext cx="1447800" cy="663578"/>
          </a:xfrm>
          <a:prstGeom prst="rect">
            <a:avLst/>
          </a:prstGeom>
          <a:solidFill>
            <a:srgbClr val="D92121"/>
          </a:solidFill>
          <a:ln>
            <a:noFill/>
          </a:ln>
        </p:spPr>
        <p:txBody>
          <a:bodyPr spcFirstLastPara="1" wrap="square" lIns="91425" tIns="45700" rIns="91425" bIns="45700" anchor="ctr" anchorCtr="0">
            <a:normAutofit/>
          </a:bodyPr>
          <a:lstStyle>
            <a:lvl1pPr marL="0" lvl="0"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1pPr>
            <a:lvl2pPr marL="0" lvl="1"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2pPr>
            <a:lvl3pPr marL="0" lvl="2"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3pPr>
            <a:lvl4pPr marL="0" lvl="3"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4pPr>
            <a:lvl5pPr marL="0" lvl="4"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5pPr>
            <a:lvl6pPr marL="0" lvl="5"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6pPr>
            <a:lvl7pPr marL="0" lvl="6"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7pPr>
            <a:lvl8pPr marL="0" lvl="7"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8pPr>
            <a:lvl9pPr marL="0" lvl="8" indent="0" algn="ctr">
              <a:spcBef>
                <a:spcPts val="0"/>
              </a:spcBef>
              <a:buNone/>
              <a:defRPr sz="28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
        <p:nvSpPr>
          <p:cNvPr id="94" name="Google Shape;94;p27"/>
          <p:cNvSpPr txBox="1">
            <a:spLocks noGrp="1"/>
          </p:cNvSpPr>
          <p:nvPr>
            <p:ph type="ftr" idx="11"/>
          </p:nvPr>
        </p:nvSpPr>
        <p:spPr>
          <a:xfrm>
            <a:off x="1600200" y="6248206"/>
            <a:ext cx="45720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95" name="Google Shape;95;p27"/>
          <p:cNvSpPr>
            <a:spLocks noGrp="1"/>
          </p:cNvSpPr>
          <p:nvPr>
            <p:ph type="pic" idx="2"/>
          </p:nvPr>
        </p:nvSpPr>
        <p:spPr>
          <a:xfrm>
            <a:off x="1560576" y="0"/>
            <a:ext cx="7583424" cy="4568952"/>
          </a:xfrm>
          <a:prstGeom prst="rect">
            <a:avLst/>
          </a:prstGeom>
          <a:solidFill>
            <a:srgbClr val="DCE5EE"/>
          </a:solidFill>
          <a:ln>
            <a:noFill/>
          </a:ln>
        </p:spPr>
        <p:txBody>
          <a:bodyPr spcFirstLastPara="1" wrap="square" lIns="91425" tIns="45700" rIns="91425" bIns="45700" anchor="t" anchorCtr="0">
            <a:normAutofit/>
          </a:bodyPr>
          <a:lstStyle>
            <a:lvl1pPr marR="0" lvl="0" algn="l" rtl="0">
              <a:spcBef>
                <a:spcPts val="700"/>
              </a:spcBef>
              <a:spcAft>
                <a:spcPts val="0"/>
              </a:spcAft>
              <a:buClr>
                <a:schemeClr val="accent2"/>
              </a:buClr>
              <a:buSzPts val="1920"/>
              <a:buFont typeface="Noto Sans Symbols"/>
              <a:buNone/>
              <a:defRPr sz="3200" b="0" i="0" u="none" strike="noStrike" cap="none">
                <a:solidFill>
                  <a:schemeClr val="dk1"/>
                </a:solidFill>
                <a:latin typeface="Garamond"/>
                <a:ea typeface="Garamond"/>
                <a:cs typeface="Garamond"/>
                <a:sym typeface="Garamond"/>
              </a:defRPr>
            </a:lvl1pPr>
            <a:lvl2pPr marR="0" lvl="1" algn="l" rtl="0">
              <a:spcBef>
                <a:spcPts val="550"/>
              </a:spcBef>
              <a:spcAft>
                <a:spcPts val="0"/>
              </a:spcAft>
              <a:buClr>
                <a:schemeClr val="accent1"/>
              </a:buClr>
              <a:buSzPts val="1820"/>
              <a:buFont typeface="Noto Sans Symbols"/>
              <a:buChar char="🞑"/>
              <a:defRPr sz="2600" b="0" i="0" u="none" strike="noStrike" cap="none">
                <a:solidFill>
                  <a:schemeClr val="dk1"/>
                </a:solidFill>
                <a:latin typeface="Garamond"/>
                <a:ea typeface="Garamond"/>
                <a:cs typeface="Garamond"/>
                <a:sym typeface="Garamond"/>
              </a:defRPr>
            </a:lvl2pPr>
            <a:lvl3pPr marR="0" lvl="2" algn="l" rtl="0">
              <a:spcBef>
                <a:spcPts val="500"/>
              </a:spcBef>
              <a:spcAft>
                <a:spcPts val="0"/>
              </a:spcAft>
              <a:buClr>
                <a:schemeClr val="accent2"/>
              </a:buClr>
              <a:buSzPts val="1725"/>
              <a:buFont typeface="Noto Sans Symbols"/>
              <a:buChar char="■"/>
              <a:defRPr sz="2300" b="0" i="0" u="none" strike="noStrike" cap="none">
                <a:solidFill>
                  <a:schemeClr val="dk1"/>
                </a:solidFill>
                <a:latin typeface="Garamond"/>
                <a:ea typeface="Garamond"/>
                <a:cs typeface="Garamond"/>
                <a:sym typeface="Garamond"/>
              </a:defRPr>
            </a:lvl3pPr>
            <a:lvl4pPr marR="0" lvl="3" algn="l" rtl="0">
              <a:spcBef>
                <a:spcPts val="400"/>
              </a:spcBef>
              <a:spcAft>
                <a:spcPts val="0"/>
              </a:spcAft>
              <a:buClr>
                <a:schemeClr val="accent3"/>
              </a:buClr>
              <a:buSzPts val="1500"/>
              <a:buFont typeface="Noto Sans Symbols"/>
              <a:buChar char="■"/>
              <a:defRPr sz="2000" b="0" i="0" u="none" strike="noStrike" cap="none">
                <a:solidFill>
                  <a:schemeClr val="dk1"/>
                </a:solidFill>
                <a:latin typeface="Garamond"/>
                <a:ea typeface="Garamond"/>
                <a:cs typeface="Garamond"/>
                <a:sym typeface="Garamond"/>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Garamond"/>
                <a:ea typeface="Garamond"/>
                <a:cs typeface="Garamond"/>
                <a:sym typeface="Garamond"/>
              </a:defRPr>
            </a:lvl5pPr>
            <a:lvl6pPr marR="0" lvl="5"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2060"/>
              </a:buClr>
              <a:buSzPts val="4400"/>
              <a:buFont typeface="Garamond"/>
              <a:buNone/>
              <a:defRPr sz="4400" b="0" i="0" u="none" strike="noStrike" cap="none">
                <a:solidFill>
                  <a:srgbClr val="002060"/>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lt1"/>
                </a:solidFill>
                <a:latin typeface="Garamond"/>
                <a:ea typeface="Garamond"/>
                <a:cs typeface="Garamond"/>
                <a:sym typeface="Garamond"/>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lt1"/>
                </a:solidFill>
                <a:latin typeface="Garamond"/>
                <a:ea typeface="Garamond"/>
                <a:cs typeface="Garamond"/>
                <a:sym typeface="Garamond"/>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lt1"/>
                </a:solidFill>
                <a:latin typeface="Garamond"/>
                <a:ea typeface="Garamond"/>
                <a:cs typeface="Garamond"/>
                <a:sym typeface="Garamond"/>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lt1"/>
                </a:solidFill>
                <a:latin typeface="Garamond"/>
                <a:ea typeface="Garamond"/>
                <a:cs typeface="Garamond"/>
                <a:sym typeface="Garamond"/>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Garamond"/>
                <a:ea typeface="Garamond"/>
                <a:cs typeface="Garamond"/>
                <a:sym typeface="Garamond"/>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12" name="Google Shape;12;p17"/>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lt1"/>
                </a:solidFill>
                <a:latin typeface="Twentieth Century"/>
                <a:ea typeface="Twentieth Century"/>
                <a:cs typeface="Twentieth Century"/>
                <a:sym typeface="Twentieth Century"/>
              </a:defRPr>
            </a:lvl9pPr>
          </a:lstStyle>
          <a:p>
            <a:endParaRPr dirty="0"/>
          </a:p>
        </p:txBody>
      </p:sp>
      <p:sp>
        <p:nvSpPr>
          <p:cNvPr id="13" name="Google Shape;13;p17"/>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4" name="Google Shape;14;p17"/>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5" name="Google Shape;15;p17"/>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16" name="Google Shape;16;p17"/>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chemeClr val="dk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16"/>
          <p:cNvSpPr txBox="1">
            <a:spLocks noGrp="1"/>
          </p:cNvSpPr>
          <p:nvPr>
            <p:ph type="title"/>
          </p:nvPr>
        </p:nvSpPr>
        <p:spPr>
          <a:xfrm>
            <a:off x="609600" y="228600"/>
            <a:ext cx="81534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002060"/>
              </a:buClr>
              <a:buSzPts val="4400"/>
              <a:buFont typeface="Garamond"/>
              <a:buNone/>
              <a:defRPr sz="4400" b="0" i="0" u="none" strike="noStrike" cap="none">
                <a:solidFill>
                  <a:srgbClr val="002060"/>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6"/>
          <p:cNvSpPr txBox="1">
            <a:spLocks noGrp="1"/>
          </p:cNvSpPr>
          <p:nvPr>
            <p:ph type="body" idx="1"/>
          </p:nvPr>
        </p:nvSpPr>
        <p:spPr>
          <a:xfrm>
            <a:off x="612648" y="1600200"/>
            <a:ext cx="8153400" cy="4526280"/>
          </a:xfrm>
          <a:prstGeom prst="rect">
            <a:avLst/>
          </a:prstGeom>
          <a:noFill/>
          <a:ln>
            <a:noFill/>
          </a:ln>
        </p:spPr>
        <p:txBody>
          <a:bodyPr spcFirstLastPara="1" wrap="square" lIns="91425" tIns="45700" rIns="91425" bIns="45700" anchor="t" anchorCtr="0">
            <a:normAutofit/>
          </a:bodyPr>
          <a:lstStyle>
            <a:lvl1pPr marL="457200" marR="0" lvl="0" indent="-339090" algn="l" rtl="0">
              <a:spcBef>
                <a:spcPts val="700"/>
              </a:spcBef>
              <a:spcAft>
                <a:spcPts val="0"/>
              </a:spcAft>
              <a:buClr>
                <a:schemeClr val="accent2"/>
              </a:buClr>
              <a:buSzPts val="1740"/>
              <a:buFont typeface="Noto Sans Symbols"/>
              <a:buChar char="◻"/>
              <a:defRPr sz="2900" b="0" i="0" u="none" strike="noStrike" cap="none">
                <a:solidFill>
                  <a:schemeClr val="dk1"/>
                </a:solidFill>
                <a:latin typeface="Garamond"/>
                <a:ea typeface="Garamond"/>
                <a:cs typeface="Garamond"/>
                <a:sym typeface="Garamond"/>
              </a:defRPr>
            </a:lvl1pPr>
            <a:lvl2pPr marL="914400" marR="0" lvl="1" indent="-344169" algn="l" rtl="0">
              <a:spcBef>
                <a:spcPts val="550"/>
              </a:spcBef>
              <a:spcAft>
                <a:spcPts val="0"/>
              </a:spcAft>
              <a:buClr>
                <a:schemeClr val="accent1"/>
              </a:buClr>
              <a:buSzPts val="1820"/>
              <a:buFont typeface="Noto Sans Symbols"/>
              <a:buChar char="🞑"/>
              <a:defRPr sz="2600" b="0" i="0" u="none" strike="noStrike" cap="none">
                <a:solidFill>
                  <a:schemeClr val="dk1"/>
                </a:solidFill>
                <a:latin typeface="Garamond"/>
                <a:ea typeface="Garamond"/>
                <a:cs typeface="Garamond"/>
                <a:sym typeface="Garamond"/>
              </a:defRPr>
            </a:lvl2pPr>
            <a:lvl3pPr marL="1371600" marR="0" lvl="2" indent="-338137" algn="l" rtl="0">
              <a:spcBef>
                <a:spcPts val="500"/>
              </a:spcBef>
              <a:spcAft>
                <a:spcPts val="0"/>
              </a:spcAft>
              <a:buClr>
                <a:schemeClr val="accent2"/>
              </a:buClr>
              <a:buSzPts val="1725"/>
              <a:buFont typeface="Noto Sans Symbols"/>
              <a:buChar char="■"/>
              <a:defRPr sz="2300" b="0" i="0" u="none" strike="noStrike" cap="none">
                <a:solidFill>
                  <a:schemeClr val="dk1"/>
                </a:solidFill>
                <a:latin typeface="Garamond"/>
                <a:ea typeface="Garamond"/>
                <a:cs typeface="Garamond"/>
                <a:sym typeface="Garamond"/>
              </a:defRPr>
            </a:lvl3pPr>
            <a:lvl4pPr marL="1828800" marR="0" lvl="3" indent="-323850" algn="l" rtl="0">
              <a:spcBef>
                <a:spcPts val="400"/>
              </a:spcBef>
              <a:spcAft>
                <a:spcPts val="0"/>
              </a:spcAft>
              <a:buClr>
                <a:schemeClr val="accent3"/>
              </a:buClr>
              <a:buSzPts val="1500"/>
              <a:buFont typeface="Noto Sans Symbols"/>
              <a:buChar char="■"/>
              <a:defRPr sz="2000" b="0" i="0" u="none" strike="noStrike" cap="none">
                <a:solidFill>
                  <a:schemeClr val="dk1"/>
                </a:solidFill>
                <a:latin typeface="Garamond"/>
                <a:ea typeface="Garamond"/>
                <a:cs typeface="Garamond"/>
                <a:sym typeface="Garamond"/>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Garamond"/>
                <a:ea typeface="Garamond"/>
                <a:cs typeface="Garamond"/>
                <a:sym typeface="Garamond"/>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9" name="Google Shape;29;p16"/>
          <p:cNvSpPr txBox="1">
            <a:spLocks noGrp="1"/>
          </p:cNvSpPr>
          <p:nvPr>
            <p:ph type="dt" idx="10"/>
          </p:nvPr>
        </p:nvSpPr>
        <p:spPr>
          <a:xfrm>
            <a:off x="6096000" y="6248400"/>
            <a:ext cx="26670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dirty="0"/>
          </a:p>
        </p:txBody>
      </p:sp>
      <p:sp>
        <p:nvSpPr>
          <p:cNvPr id="30" name="Google Shape;30;p16"/>
          <p:cNvSpPr/>
          <p:nvPr/>
        </p:nvSpPr>
        <p:spPr>
          <a:xfrm>
            <a:off x="0" y="1234440"/>
            <a:ext cx="9144000" cy="32004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1" name="Google Shape;31;p16"/>
          <p:cNvSpPr/>
          <p:nvPr/>
        </p:nvSpPr>
        <p:spPr>
          <a:xfrm>
            <a:off x="0" y="1280160"/>
            <a:ext cx="533400" cy="228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2" name="Google Shape;32;p16"/>
          <p:cNvSpPr/>
          <p:nvPr/>
        </p:nvSpPr>
        <p:spPr>
          <a:xfrm>
            <a:off x="590550" y="1280160"/>
            <a:ext cx="855345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sp>
        <p:nvSpPr>
          <p:cNvPr id="33" name="Google Shape;33;p16"/>
          <p:cNvSpPr txBox="1">
            <a:spLocks noGrp="1"/>
          </p:cNvSpPr>
          <p:nvPr>
            <p:ph type="sldNum" idx="12"/>
          </p:nvPr>
        </p:nvSpPr>
        <p:spPr>
          <a:xfrm>
            <a:off x="0" y="1272222"/>
            <a:ext cx="533400" cy="244476"/>
          </a:xfrm>
          <a:prstGeom prst="rect">
            <a:avLst/>
          </a:prstGeom>
          <a:solidFill>
            <a:srgbClr val="D92121"/>
          </a:solidFill>
          <a:ln>
            <a:noFill/>
          </a:ln>
        </p:spPr>
        <p:txBody>
          <a:bodyPr spcFirstLastPara="1" wrap="square" lIns="91425" tIns="45700" rIns="91425" bIns="45700" anchor="ctr" anchorCtr="0">
            <a:normAutofit/>
          </a:bodyPr>
          <a:lstStyle>
            <a:lvl1pPr marL="0" marR="0" lvl="0"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1pPr>
            <a:lvl2pPr marL="0" marR="0" lvl="1"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2pPr>
            <a:lvl3pPr marL="0" marR="0" lvl="2"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3pPr>
            <a:lvl4pPr marL="0" marR="0" lvl="3"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4pPr>
            <a:lvl5pPr marL="0" marR="0" lvl="4"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5pPr>
            <a:lvl6pPr marL="0" marR="0" lvl="5"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6pPr>
            <a:lvl7pPr marL="0" marR="0" lvl="6"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7pPr>
            <a:lvl8pPr marL="0" marR="0" lvl="7"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8pPr>
            <a:lvl9pPr marL="0" marR="0" lvl="8" indent="0" algn="ctr" rtl="0">
              <a:spcBef>
                <a:spcPts val="0"/>
              </a:spcBef>
              <a:buNone/>
              <a:defRPr sz="1400" b="1" i="0" u="none" strike="noStrike" cap="none">
                <a:solidFill>
                  <a:schemeClr val="lt1"/>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rcgis.com/apps/View/index.html?appid=f311a464f12c4ed78690d55f0d98d14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www.representabl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districtr.org/" TargetMode="External"/><Relationship Id="rId4" Type="http://schemas.openxmlformats.org/officeDocument/2006/relationships/hyperlink" Target="https://drawmycacommunity.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nzolia.caliper.com/SantaMonica/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
          <p:cNvSpPr txBox="1">
            <a:spLocks noGrp="1"/>
          </p:cNvSpPr>
          <p:nvPr>
            <p:ph type="ctrTitle"/>
          </p:nvPr>
        </p:nvSpPr>
        <p:spPr>
          <a:xfrm>
            <a:off x="0" y="4925950"/>
            <a:ext cx="91440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3200"/>
              <a:buFont typeface="Garamond"/>
              <a:buNone/>
            </a:pPr>
            <a:r>
              <a:rPr lang="en-US" sz="3600" b="1" dirty="0"/>
              <a:t>City of Merced</a:t>
            </a:r>
            <a:br>
              <a:rPr lang="en-US" sz="3600" dirty="0"/>
            </a:br>
            <a:r>
              <a:rPr lang="en-US" sz="3600" dirty="0"/>
              <a:t>Introduction to Redistricting</a:t>
            </a:r>
            <a:endParaRPr sz="3600" dirty="0"/>
          </a:p>
        </p:txBody>
      </p:sp>
      <p:sp>
        <p:nvSpPr>
          <p:cNvPr id="117" name="Google Shape;117;p1"/>
          <p:cNvSpPr txBox="1">
            <a:spLocks noGrp="1"/>
          </p:cNvSpPr>
          <p:nvPr>
            <p:ph type="dt" idx="10"/>
          </p:nvPr>
        </p:nvSpPr>
        <p:spPr>
          <a:xfrm>
            <a:off x="0" y="6068699"/>
            <a:ext cx="2212258" cy="685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latin typeface="EB Garamond"/>
                <a:ea typeface="EB Garamond"/>
                <a:cs typeface="EB Garamond"/>
                <a:sym typeface="EB Garamond"/>
              </a:rPr>
              <a:t>September 15, 2021</a:t>
            </a:r>
            <a:endParaRPr dirty="0">
              <a:latin typeface="EB Garamond"/>
              <a:ea typeface="EB Garamond"/>
              <a:cs typeface="EB Garamond"/>
              <a:sym typeface="EB Garamond"/>
            </a:endParaRPr>
          </a:p>
        </p:txBody>
      </p:sp>
      <p:sp>
        <p:nvSpPr>
          <p:cNvPr id="118" name="Google Shape;118;p1"/>
          <p:cNvSpPr txBox="1">
            <a:spLocks noGrp="1"/>
          </p:cNvSpPr>
          <p:nvPr>
            <p:ph type="subTitle" idx="1"/>
          </p:nvPr>
        </p:nvSpPr>
        <p:spPr>
          <a:xfrm>
            <a:off x="2362200" y="6096000"/>
            <a:ext cx="6705600" cy="685800"/>
          </a:xfrm>
          <a:prstGeom prst="rect">
            <a:avLst/>
          </a:prstGeom>
          <a:noFill/>
          <a:ln>
            <a:noFill/>
          </a:ln>
        </p:spPr>
        <p:txBody>
          <a:bodyPr spcFirstLastPara="1" wrap="square" lIns="91425" tIns="45700" rIns="91425" bIns="45700" anchor="ctr" anchorCtr="0">
            <a:normAutofit fontScale="55000" lnSpcReduction="20000"/>
          </a:bodyPr>
          <a:lstStyle/>
          <a:p>
            <a:pPr marL="0" lvl="0" indent="0" algn="r" rtl="0">
              <a:spcBef>
                <a:spcPts val="0"/>
              </a:spcBef>
              <a:spcAft>
                <a:spcPts val="0"/>
              </a:spcAft>
              <a:buSzPct val="60000"/>
              <a:buNone/>
            </a:pPr>
            <a:r>
              <a:rPr lang="en-US" dirty="0"/>
              <a:t> </a:t>
            </a:r>
            <a:r>
              <a:rPr lang="en-US" sz="3600" dirty="0"/>
              <a:t>Dr. Jeff Tilton, Senior Consultant</a:t>
            </a:r>
            <a:endParaRPr dirty="0"/>
          </a:p>
          <a:p>
            <a:pPr marL="0" lvl="0" indent="0" algn="r" rtl="0">
              <a:spcBef>
                <a:spcPts val="700"/>
              </a:spcBef>
              <a:spcAft>
                <a:spcPts val="0"/>
              </a:spcAft>
              <a:buSzPct val="60000"/>
              <a:buNone/>
            </a:pPr>
            <a:r>
              <a:rPr lang="en-US" sz="3600" dirty="0"/>
              <a:t>National Demographics Corporation</a:t>
            </a:r>
            <a:endParaRPr dirty="0"/>
          </a:p>
        </p:txBody>
      </p:sp>
      <p:sp>
        <p:nvSpPr>
          <p:cNvPr id="120" name="Google Shape;120;p1"/>
          <p:cNvSpPr txBox="1"/>
          <p:nvPr/>
        </p:nvSpPr>
        <p:spPr>
          <a:xfrm>
            <a:off x="2438400" y="6068698"/>
            <a:ext cx="6629400" cy="667139"/>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2060"/>
              </a:buClr>
              <a:buSzPts val="3200"/>
              <a:buFont typeface="Garamond"/>
              <a:buNone/>
            </a:pPr>
            <a:endParaRPr sz="3200" b="0" i="0" u="none" strike="noStrike" cap="none" dirty="0">
              <a:solidFill>
                <a:srgbClr val="002060"/>
              </a:solidFill>
              <a:latin typeface="Garamond"/>
              <a:ea typeface="Garamond"/>
              <a:cs typeface="Garamond"/>
              <a:sym typeface="Garamond"/>
            </a:endParaRPr>
          </a:p>
        </p:txBody>
      </p:sp>
      <p:pic>
        <p:nvPicPr>
          <p:cNvPr id="1026" name="Picture 2" descr="Merced City Hall (@MercedCityHall) | Twitter">
            <a:extLst>
              <a:ext uri="{FF2B5EF4-FFF2-40B4-BE49-F238E27FC236}">
                <a16:creationId xmlns:a16="http://schemas.microsoft.com/office/drawing/2014/main" id="{29869627-0CEB-441C-9F76-273A381FF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61859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341400" y="72575"/>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Simple Map Review Tool</a:t>
            </a:r>
            <a:endParaRPr dirty="0"/>
          </a:p>
        </p:txBody>
      </p:sp>
      <p:sp>
        <p:nvSpPr>
          <p:cNvPr id="203" name="Google Shape;203;p9"/>
          <p:cNvSpPr txBox="1">
            <a:spLocks noGrp="1"/>
          </p:cNvSpPr>
          <p:nvPr>
            <p:ph type="body" idx="1"/>
          </p:nvPr>
        </p:nvSpPr>
        <p:spPr>
          <a:xfrm>
            <a:off x="543900" y="1259900"/>
            <a:ext cx="8056200" cy="344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Online Interactive Review Map</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ESRI’s “ArcGIS Online” – similar to Google Maps in ease of use</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Used to review, analyze and compare maps, not to create them</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Includes overlays of “community of interest”  and other data</a:t>
            </a:r>
            <a:endParaRPr sz="2000" dirty="0">
              <a:solidFill>
                <a:srgbClr val="002060"/>
              </a:solidFill>
            </a:endParaRPr>
          </a:p>
        </p:txBody>
      </p:sp>
      <p:pic>
        <p:nvPicPr>
          <p:cNvPr id="204" name="Google Shape;204;p9">
            <a:hlinkClick r:id="rId3"/>
          </p:cNvPr>
          <p:cNvPicPr preferRelativeResize="0"/>
          <p:nvPr/>
        </p:nvPicPr>
        <p:blipFill rotWithShape="1">
          <a:blip r:embed="rId4">
            <a:alphaModFix/>
          </a:blip>
          <a:srcRect l="10000" t="10001" r="19167" b="9999"/>
          <a:stretch/>
        </p:blipFill>
        <p:spPr>
          <a:xfrm>
            <a:off x="2062587" y="3110076"/>
            <a:ext cx="5018825" cy="3014274"/>
          </a:xfrm>
          <a:prstGeom prst="rect">
            <a:avLst/>
          </a:prstGeom>
          <a:ln>
            <a:solidFill>
              <a:schemeClr val="accent4"/>
            </a:solidFill>
          </a:ln>
          <a:effectLst>
            <a:outerShdw blurRad="292100" dist="139700" dir="2700000" algn="tl" rotWithShape="0">
              <a:srgbClr val="333333">
                <a:alpha val="65000"/>
              </a:srgbClr>
            </a:outerShdw>
          </a:effectLst>
        </p:spPr>
      </p:pic>
      <p:sp>
        <p:nvSpPr>
          <p:cNvPr id="205" name="Google Shape;205;p9"/>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10</a:t>
            </a:fld>
            <a:endParaRPr dirty="0"/>
          </a:p>
        </p:txBody>
      </p:sp>
      <p:cxnSp>
        <p:nvCxnSpPr>
          <p:cNvPr id="206" name="Google Shape;206;p9"/>
          <p:cNvCxnSpPr/>
          <p:nvPr/>
        </p:nvCxnSpPr>
        <p:spPr>
          <a:xfrm>
            <a:off x="3093600" y="10631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07" name="Google Shape;207;p9"/>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1778700" y="153775"/>
            <a:ext cx="5586600" cy="685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aramond"/>
              <a:buNone/>
            </a:pPr>
            <a:r>
              <a:rPr lang="en-US" b="1" dirty="0"/>
              <a:t>Simple Map Drawing Tool</a:t>
            </a:r>
            <a:endParaRPr dirty="0"/>
          </a:p>
        </p:txBody>
      </p:sp>
      <p:sp>
        <p:nvSpPr>
          <p:cNvPr id="213" name="Google Shape;213;p10"/>
          <p:cNvSpPr txBox="1">
            <a:spLocks noGrp="1"/>
          </p:cNvSpPr>
          <p:nvPr>
            <p:ph type="body" idx="1"/>
          </p:nvPr>
        </p:nvSpPr>
        <p:spPr>
          <a:xfrm>
            <a:off x="148650" y="1873500"/>
            <a:ext cx="4355700" cy="3111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Paper “Public Participation Kit”</a:t>
            </a: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For those without internet access or who prefer paper</a:t>
            </a:r>
            <a:endParaRPr lang="en-US" dirty="0">
              <a:solidFill>
                <a:srgbClr val="002060"/>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Total Population Counts only – no demographic numbers</a:t>
            </a:r>
            <a:endParaRPr lang="en-US" dirty="0">
              <a:solidFill>
                <a:srgbClr val="002060"/>
              </a:solidFill>
            </a:endParaRPr>
          </a:p>
        </p:txBody>
      </p:sp>
      <p:pic>
        <p:nvPicPr>
          <p:cNvPr id="214" name="Google Shape;214;p10" descr="Diagram&#10;&#10;Description automatically generated"/>
          <p:cNvPicPr preferRelativeResize="0"/>
          <p:nvPr/>
        </p:nvPicPr>
        <p:blipFill rotWithShape="1">
          <a:blip r:embed="rId3">
            <a:alphaModFix/>
          </a:blip>
          <a:srcRect l="3313" t="2764" r="3562" b="2114"/>
          <a:stretch/>
        </p:blipFill>
        <p:spPr>
          <a:xfrm>
            <a:off x="4720800" y="1176825"/>
            <a:ext cx="4423201" cy="5681174"/>
          </a:xfrm>
          <a:prstGeom prst="rect">
            <a:avLst/>
          </a:prstGeom>
          <a:noFill/>
          <a:ln w="9525" cap="flat" cmpd="sng">
            <a:solidFill>
              <a:schemeClr val="dk1"/>
            </a:solidFill>
            <a:prstDash val="solid"/>
            <a:round/>
            <a:headEnd type="none" w="sm" len="sm"/>
            <a:tailEnd type="none" w="sm" len="sm"/>
          </a:ln>
        </p:spPr>
      </p:pic>
      <p:sp>
        <p:nvSpPr>
          <p:cNvPr id="215" name="Google Shape;215;p10"/>
          <p:cNvSpPr/>
          <p:nvPr/>
        </p:nvSpPr>
        <p:spPr>
          <a:xfrm>
            <a:off x="7021704" y="2211865"/>
            <a:ext cx="433200" cy="237300"/>
          </a:xfrm>
          <a:prstGeom prst="ellipse">
            <a:avLst/>
          </a:prstGeom>
          <a:noFill/>
          <a:ln w="19050" cap="flat" cmpd="sng">
            <a:solidFill>
              <a:srgbClr val="C1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16" name="Google Shape;216;p10"/>
          <p:cNvCxnSpPr/>
          <p:nvPr/>
        </p:nvCxnSpPr>
        <p:spPr>
          <a:xfrm rot="10800000">
            <a:off x="6291682" y="1895961"/>
            <a:ext cx="288600" cy="0"/>
          </a:xfrm>
          <a:prstGeom prst="straightConnector1">
            <a:avLst/>
          </a:prstGeom>
          <a:noFill/>
          <a:ln w="10000" cap="flat" cmpd="sng">
            <a:solidFill>
              <a:srgbClr val="C13F3F"/>
            </a:solidFill>
            <a:prstDash val="solid"/>
            <a:round/>
            <a:headEnd type="none" w="sm" len="sm"/>
            <a:tailEnd type="triangle" w="med" len="med"/>
          </a:ln>
        </p:spPr>
      </p:cxnSp>
      <p:cxnSp>
        <p:nvCxnSpPr>
          <p:cNvPr id="217" name="Google Shape;217;p10"/>
          <p:cNvCxnSpPr/>
          <p:nvPr/>
        </p:nvCxnSpPr>
        <p:spPr>
          <a:xfrm>
            <a:off x="3057000" y="914400"/>
            <a:ext cx="3030000" cy="13500"/>
          </a:xfrm>
          <a:prstGeom prst="straightConnector1">
            <a:avLst/>
          </a:prstGeom>
          <a:noFill/>
          <a:ln w="9525" cap="flat" cmpd="sng">
            <a:solidFill>
              <a:srgbClr val="002060"/>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0" y="0"/>
            <a:ext cx="9144000" cy="990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Garamond"/>
              <a:buNone/>
            </a:pPr>
            <a:r>
              <a:rPr lang="en-US" sz="3400" b="1" dirty="0"/>
              <a:t>Simple Map Drawing Tool + Excel Supplement</a:t>
            </a:r>
            <a:endParaRPr sz="3400" dirty="0"/>
          </a:p>
        </p:txBody>
      </p:sp>
      <p:sp>
        <p:nvSpPr>
          <p:cNvPr id="223" name="Google Shape;223;p11"/>
          <p:cNvSpPr txBox="1">
            <a:spLocks noGrp="1"/>
          </p:cNvSpPr>
          <p:nvPr>
            <p:ph type="body" idx="1"/>
          </p:nvPr>
        </p:nvSpPr>
        <p:spPr>
          <a:xfrm>
            <a:off x="162325" y="1201350"/>
            <a:ext cx="4166100" cy="3143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“Public Participation Kit”</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For those who know Excel and do not wish to use online tools</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Adds CVAP data</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Excel does the math</a:t>
            </a:r>
            <a:endParaRPr sz="2000" dirty="0">
              <a:solidFill>
                <a:srgbClr val="002060"/>
              </a:solidFill>
            </a:endParaRPr>
          </a:p>
        </p:txBody>
      </p:sp>
      <p:pic>
        <p:nvPicPr>
          <p:cNvPr id="224" name="Google Shape;224;p11" descr="Diagram&#10;&#10;Description automatically generated"/>
          <p:cNvPicPr preferRelativeResize="0"/>
          <p:nvPr/>
        </p:nvPicPr>
        <p:blipFill rotWithShape="1">
          <a:blip r:embed="rId3">
            <a:alphaModFix/>
          </a:blip>
          <a:srcRect l="2544" t="3333" r="2543" b="2222"/>
          <a:stretch/>
        </p:blipFill>
        <p:spPr>
          <a:xfrm>
            <a:off x="4464764" y="1057799"/>
            <a:ext cx="4674200" cy="6019800"/>
          </a:xfrm>
          <a:prstGeom prst="rect">
            <a:avLst/>
          </a:prstGeom>
          <a:noFill/>
          <a:ln>
            <a:noFill/>
          </a:ln>
        </p:spPr>
      </p:pic>
      <p:pic>
        <p:nvPicPr>
          <p:cNvPr id="225" name="Google Shape;225;p11"/>
          <p:cNvPicPr preferRelativeResize="0"/>
          <p:nvPr/>
        </p:nvPicPr>
        <p:blipFill rotWithShape="1">
          <a:blip r:embed="rId4">
            <a:alphaModFix/>
          </a:blip>
          <a:srcRect r="43333" b="64815"/>
          <a:stretch/>
        </p:blipFill>
        <p:spPr>
          <a:xfrm>
            <a:off x="0" y="4555488"/>
            <a:ext cx="5794224" cy="2247275"/>
          </a:xfrm>
          <a:prstGeom prst="rect">
            <a:avLst/>
          </a:prstGeom>
          <a:noFill/>
          <a:ln>
            <a:noFill/>
          </a:ln>
        </p:spPr>
      </p:pic>
      <p:pic>
        <p:nvPicPr>
          <p:cNvPr id="226" name="Google Shape;226;p11"/>
          <p:cNvPicPr preferRelativeResize="0"/>
          <p:nvPr/>
        </p:nvPicPr>
        <p:blipFill rotWithShape="1">
          <a:blip r:embed="rId5">
            <a:alphaModFix/>
          </a:blip>
          <a:srcRect t="18889" r="38333" b="5554"/>
          <a:stretch/>
        </p:blipFill>
        <p:spPr>
          <a:xfrm>
            <a:off x="5176562" y="4134104"/>
            <a:ext cx="3952334" cy="2723906"/>
          </a:xfrm>
          <a:prstGeom prst="rect">
            <a:avLst/>
          </a:prstGeom>
          <a:noFill/>
          <a:ln>
            <a:noFill/>
          </a:ln>
        </p:spPr>
      </p:pic>
      <p:cxnSp>
        <p:nvCxnSpPr>
          <p:cNvPr id="227" name="Google Shape;227;p11"/>
          <p:cNvCxnSpPr/>
          <p:nvPr/>
        </p:nvCxnSpPr>
        <p:spPr>
          <a:xfrm rot="10800000">
            <a:off x="5938563" y="2429400"/>
            <a:ext cx="304800" cy="0"/>
          </a:xfrm>
          <a:prstGeom prst="straightConnector1">
            <a:avLst/>
          </a:prstGeom>
          <a:noFill/>
          <a:ln w="10000" cap="flat" cmpd="sng">
            <a:solidFill>
              <a:srgbClr val="C13F3F"/>
            </a:solidFill>
            <a:prstDash val="solid"/>
            <a:round/>
            <a:headEnd type="none" w="sm" len="sm"/>
            <a:tailEnd type="triangle" w="med" len="med"/>
          </a:ln>
        </p:spPr>
      </p:cxnSp>
      <p:sp>
        <p:nvSpPr>
          <p:cNvPr id="228" name="Google Shape;228;p11"/>
          <p:cNvSpPr/>
          <p:nvPr/>
        </p:nvSpPr>
        <p:spPr>
          <a:xfrm>
            <a:off x="7081563" y="2101733"/>
            <a:ext cx="228600" cy="304800"/>
          </a:xfrm>
          <a:prstGeom prst="ellipse">
            <a:avLst/>
          </a:prstGeom>
          <a:noFill/>
          <a:ln w="19050" cap="flat" cmpd="sng">
            <a:solidFill>
              <a:srgbClr val="C1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29" name="Google Shape;229;p11"/>
          <p:cNvCxnSpPr>
            <a:stCxn id="228" idx="2"/>
            <a:endCxn id="230" idx="7"/>
          </p:cNvCxnSpPr>
          <p:nvPr/>
        </p:nvCxnSpPr>
        <p:spPr>
          <a:xfrm flipH="1">
            <a:off x="789062" y="2254133"/>
            <a:ext cx="6292500" cy="4055700"/>
          </a:xfrm>
          <a:prstGeom prst="straightConnector1">
            <a:avLst/>
          </a:prstGeom>
          <a:noFill/>
          <a:ln w="10000" cap="flat" cmpd="sng">
            <a:solidFill>
              <a:srgbClr val="8F0000"/>
            </a:solidFill>
            <a:prstDash val="solid"/>
            <a:round/>
            <a:headEnd type="none" w="sm" len="sm"/>
            <a:tailEnd type="triangle" w="med" len="med"/>
          </a:ln>
        </p:spPr>
      </p:cxnSp>
      <p:cxnSp>
        <p:nvCxnSpPr>
          <p:cNvPr id="231" name="Google Shape;231;p11"/>
          <p:cNvCxnSpPr>
            <a:stCxn id="230" idx="6"/>
          </p:cNvCxnSpPr>
          <p:nvPr/>
        </p:nvCxnSpPr>
        <p:spPr>
          <a:xfrm rot="10800000" flipH="1">
            <a:off x="914756" y="4992777"/>
            <a:ext cx="4904400" cy="1398600"/>
          </a:xfrm>
          <a:prstGeom prst="straightConnector1">
            <a:avLst/>
          </a:prstGeom>
          <a:noFill/>
          <a:ln w="10000" cap="flat" cmpd="sng">
            <a:solidFill>
              <a:srgbClr val="0070C0"/>
            </a:solidFill>
            <a:prstDash val="solid"/>
            <a:round/>
            <a:headEnd type="none" w="sm" len="sm"/>
            <a:tailEnd type="triangle" w="med" len="med"/>
          </a:ln>
        </p:spPr>
      </p:cxnSp>
      <p:sp>
        <p:nvSpPr>
          <p:cNvPr id="230" name="Google Shape;230;p11"/>
          <p:cNvSpPr/>
          <p:nvPr/>
        </p:nvSpPr>
        <p:spPr>
          <a:xfrm>
            <a:off x="55856" y="6275877"/>
            <a:ext cx="858900" cy="231000"/>
          </a:xfrm>
          <a:prstGeom prst="ellipse">
            <a:avLst/>
          </a:prstGeom>
          <a:noFill/>
          <a:ln w="19050" cap="flat" cmpd="sng">
            <a:solidFill>
              <a:srgbClr val="8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Twentieth Century"/>
              <a:ea typeface="Twentieth Century"/>
              <a:cs typeface="Twentieth Century"/>
              <a:sym typeface="Twentieth Century"/>
            </a:endParaRPr>
          </a:p>
        </p:txBody>
      </p:sp>
      <p:cxnSp>
        <p:nvCxnSpPr>
          <p:cNvPr id="232" name="Google Shape;232;p11"/>
          <p:cNvCxnSpPr/>
          <p:nvPr/>
        </p:nvCxnSpPr>
        <p:spPr>
          <a:xfrm>
            <a:off x="3057000" y="914400"/>
            <a:ext cx="3030000" cy="13500"/>
          </a:xfrm>
          <a:prstGeom prst="straightConnector1">
            <a:avLst/>
          </a:prstGeom>
          <a:noFill/>
          <a:ln w="9525" cap="flat" cmpd="sng">
            <a:solidFill>
              <a:srgbClr val="002060"/>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xfrm>
            <a:off x="304800" y="8115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DistrictR</a:t>
            </a:r>
            <a:endParaRPr dirty="0"/>
          </a:p>
        </p:txBody>
      </p:sp>
      <p:sp>
        <p:nvSpPr>
          <p:cNvPr id="238" name="Google Shape;238;p12"/>
          <p:cNvSpPr txBox="1">
            <a:spLocks noGrp="1"/>
          </p:cNvSpPr>
          <p:nvPr>
            <p:ph type="body" idx="1"/>
          </p:nvPr>
        </p:nvSpPr>
        <p:spPr>
          <a:xfrm>
            <a:off x="304825" y="1239025"/>
            <a:ext cx="8461200" cy="2575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“Draw Your Community of Interest” focus</a:t>
            </a:r>
            <a:endParaRPr sz="2000" b="1" dirty="0">
              <a:solidFill>
                <a:srgbClr val="C13F3F"/>
              </a:solidFill>
            </a:endParaRPr>
          </a:p>
          <a:p>
            <a:pPr marL="817880" lvl="0" indent="-342900" algn="l" rtl="0">
              <a:spcBef>
                <a:spcPts val="550"/>
              </a:spcBef>
              <a:spcAft>
                <a:spcPts val="0"/>
              </a:spcAft>
              <a:buClr>
                <a:srgbClr val="002060"/>
              </a:buClr>
              <a:buSzPts val="1400"/>
              <a:buFont typeface="Wingdings" pitchFamily="2" charset="2"/>
              <a:buChar char="§"/>
            </a:pPr>
            <a:r>
              <a:rPr lang="en-US" sz="2000" b="1" dirty="0">
                <a:solidFill>
                  <a:srgbClr val="002060"/>
                </a:solidFill>
              </a:rPr>
              <a:t>www.DistrictR.org</a:t>
            </a: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Also includes simple district-mapping tool</a:t>
            </a:r>
            <a:r>
              <a:rPr lang="en-US" dirty="0">
                <a:solidFill>
                  <a:srgbClr val="002060"/>
                </a:solidFill>
              </a:rPr>
              <a:t>; </a:t>
            </a:r>
            <a:r>
              <a:rPr lang="en-US" sz="2000" dirty="0">
                <a:solidFill>
                  <a:srgbClr val="002060"/>
                </a:solidFill>
              </a:rPr>
              <a:t>Only available in English</a:t>
            </a:r>
            <a:endParaRPr dirty="0">
              <a:solidFill>
                <a:srgbClr val="002060"/>
              </a:solidFill>
            </a:endParaRPr>
          </a:p>
          <a:p>
            <a:pPr marL="817880" lvl="0" indent="-342900" algn="l" rtl="0">
              <a:spcBef>
                <a:spcPts val="550"/>
              </a:spcBef>
              <a:spcAft>
                <a:spcPts val="0"/>
              </a:spcAft>
              <a:buClr>
                <a:srgbClr val="002060"/>
              </a:buClr>
              <a:buSzPts val="1400"/>
              <a:buFont typeface="Wingdings" pitchFamily="2" charset="2"/>
              <a:buChar char="§"/>
            </a:pPr>
            <a:r>
              <a:rPr lang="en-US" sz="2000" dirty="0">
                <a:solidFill>
                  <a:srgbClr val="002060"/>
                </a:solidFill>
              </a:rPr>
              <a:t>Similar external options: </a:t>
            </a:r>
            <a:r>
              <a:rPr lang="en-US" sz="2000" u="sng" dirty="0">
                <a:solidFill>
                  <a:srgbClr val="C13F3F"/>
                </a:solidFill>
                <a:hlinkClick r:id="rId3">
                  <a:extLst>
                    <a:ext uri="{A12FA001-AC4F-418D-AE19-62706E023703}">
                      <ahyp:hlinkClr xmlns:ahyp="http://schemas.microsoft.com/office/drawing/2018/hyperlinkcolor" val="tx"/>
                    </a:ext>
                  </a:extLst>
                </a:hlinkClick>
              </a:rPr>
              <a:t>Representable.org</a:t>
            </a:r>
            <a:r>
              <a:rPr lang="en-US" sz="2000" dirty="0">
                <a:solidFill>
                  <a:srgbClr val="002060"/>
                </a:solidFill>
              </a:rPr>
              <a:t>,</a:t>
            </a:r>
            <a:r>
              <a:rPr lang="en-US" sz="2000" dirty="0">
                <a:solidFill>
                  <a:srgbClr val="C13F3F"/>
                </a:solidFill>
              </a:rPr>
              <a:t> </a:t>
            </a:r>
            <a:r>
              <a:rPr lang="en-US" sz="2000" u="sng" dirty="0">
                <a:solidFill>
                  <a:srgbClr val="C13F3F"/>
                </a:solidFill>
                <a:hlinkClick r:id="rId4">
                  <a:extLst>
                    <a:ext uri="{A12FA001-AC4F-418D-AE19-62706E023703}">
                      <ahyp:hlinkClr xmlns:ahyp="http://schemas.microsoft.com/office/drawing/2018/hyperlinkcolor" val="tx"/>
                    </a:ext>
                  </a:extLst>
                </a:hlinkClick>
              </a:rPr>
              <a:t>DrawMyCACommunity.org</a:t>
            </a:r>
            <a:endParaRPr sz="2000" dirty="0">
              <a:solidFill>
                <a:srgbClr val="C13F3F"/>
              </a:solidFill>
            </a:endParaRPr>
          </a:p>
        </p:txBody>
      </p:sp>
      <p:pic>
        <p:nvPicPr>
          <p:cNvPr id="239" name="Google Shape;239;p12">
            <a:hlinkClick r:id="rId5"/>
          </p:cNvPr>
          <p:cNvPicPr preferRelativeResize="0"/>
          <p:nvPr/>
        </p:nvPicPr>
        <p:blipFill rotWithShape="1">
          <a:blip r:embed="rId6">
            <a:alphaModFix/>
          </a:blip>
          <a:srcRect l="15833" t="10000" r="2499" b="7037"/>
          <a:stretch/>
        </p:blipFill>
        <p:spPr>
          <a:xfrm>
            <a:off x="1634250" y="2904576"/>
            <a:ext cx="5875500" cy="3357426"/>
          </a:xfrm>
          <a:prstGeom prst="rect">
            <a:avLst/>
          </a:prstGeom>
          <a:ln>
            <a:solidFill>
              <a:schemeClr val="accent4"/>
            </a:solidFill>
          </a:ln>
          <a:effectLst>
            <a:outerShdw blurRad="292100" dist="139700" dir="2700000" algn="tl" rotWithShape="0">
              <a:srgbClr val="333333">
                <a:alpha val="65000"/>
              </a:srgbClr>
            </a:outerShdw>
          </a:effectLst>
        </p:spPr>
      </p:pic>
      <p:sp>
        <p:nvSpPr>
          <p:cNvPr id="240" name="Google Shape;240;p12"/>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13</a:t>
            </a:fld>
            <a:endParaRPr dirty="0"/>
          </a:p>
        </p:txBody>
      </p:sp>
      <p:cxnSp>
        <p:nvCxnSpPr>
          <p:cNvPr id="241" name="Google Shape;241;p12"/>
          <p:cNvCxnSpPr/>
          <p:nvPr/>
        </p:nvCxnSpPr>
        <p:spPr>
          <a:xfrm>
            <a:off x="3020400" y="10041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42" name="Google Shape;242;p1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5100" y="54125"/>
            <a:ext cx="91338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Caliper’s “Maptitude Online Redistricting”</a:t>
            </a:r>
            <a:endParaRPr dirty="0"/>
          </a:p>
        </p:txBody>
      </p:sp>
      <p:sp>
        <p:nvSpPr>
          <p:cNvPr id="248" name="Google Shape;248;p13"/>
          <p:cNvSpPr txBox="1">
            <a:spLocks noGrp="1"/>
          </p:cNvSpPr>
          <p:nvPr>
            <p:ph type="body" idx="1"/>
          </p:nvPr>
        </p:nvSpPr>
        <p:spPr>
          <a:xfrm>
            <a:off x="410400" y="1171400"/>
            <a:ext cx="8323200" cy="2589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000" b="1" dirty="0">
                <a:solidFill>
                  <a:srgbClr val="C13F3F"/>
                </a:solidFill>
              </a:rPr>
              <a:t>Full Database, Powerful Online Mapping Tool</a:t>
            </a:r>
            <a:endParaRPr sz="2000" b="1" dirty="0">
              <a:solidFill>
                <a:srgbClr val="C13F3F"/>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Powerful, common, data-rich online tool</a:t>
            </a:r>
            <a:endParaRPr sz="2000" dirty="0">
              <a:solidFill>
                <a:srgbClr val="002060"/>
              </a:solidFill>
            </a:endParaRPr>
          </a:p>
          <a:p>
            <a:pPr marL="779780" lvl="0" indent="-342900" algn="l" rtl="0">
              <a:spcBef>
                <a:spcPts val="550"/>
              </a:spcBef>
              <a:spcAft>
                <a:spcPts val="0"/>
              </a:spcAft>
              <a:buClr>
                <a:srgbClr val="002060"/>
              </a:buClr>
              <a:buSzPts val="2000"/>
              <a:buFont typeface="Wingdings" pitchFamily="2" charset="2"/>
              <a:buChar char="§"/>
            </a:pPr>
            <a:r>
              <a:rPr lang="en-US" sz="2000" dirty="0">
                <a:solidFill>
                  <a:srgbClr val="002060"/>
                </a:solidFill>
              </a:rPr>
              <a:t>Six language options: English, Spanish, Portuguese, Vietnamese, Mandarin and Korean</a:t>
            </a:r>
            <a:endParaRPr dirty="0"/>
          </a:p>
        </p:txBody>
      </p:sp>
      <p:pic>
        <p:nvPicPr>
          <p:cNvPr id="249" name="Google Shape;249;p13">
            <a:hlinkClick r:id="rId3"/>
          </p:cNvPr>
          <p:cNvPicPr preferRelativeResize="0"/>
          <p:nvPr/>
        </p:nvPicPr>
        <p:blipFill rotWithShape="1">
          <a:blip r:embed="rId4">
            <a:alphaModFix/>
          </a:blip>
          <a:srcRect l="10000" t="10001" r="19167" b="9999"/>
          <a:stretch/>
        </p:blipFill>
        <p:spPr>
          <a:xfrm>
            <a:off x="1913013" y="2894855"/>
            <a:ext cx="5317973" cy="3268825"/>
          </a:xfrm>
          <a:prstGeom prst="rect">
            <a:avLst/>
          </a:prstGeom>
          <a:ln>
            <a:solidFill>
              <a:schemeClr val="accent4"/>
            </a:solidFill>
          </a:ln>
          <a:effectLst>
            <a:outerShdw blurRad="292100" dist="139700" dir="2700000" algn="tl" rotWithShape="0">
              <a:srgbClr val="333333">
                <a:alpha val="65000"/>
              </a:srgbClr>
            </a:outerShdw>
          </a:effectLst>
        </p:spPr>
      </p:pic>
      <p:sp>
        <p:nvSpPr>
          <p:cNvPr id="250" name="Google Shape;250;p1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14</a:t>
            </a:fld>
            <a:endParaRPr dirty="0"/>
          </a:p>
        </p:txBody>
      </p:sp>
      <p:cxnSp>
        <p:nvCxnSpPr>
          <p:cNvPr id="251" name="Google Shape;251;p13"/>
          <p:cNvCxnSpPr/>
          <p:nvPr/>
        </p:nvCxnSpPr>
        <p:spPr>
          <a:xfrm>
            <a:off x="3057000" y="9771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52" name="Google Shape;252;p1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r>
              <a:rPr lang="en-US" dirty="0">
                <a:solidFill>
                  <a:srgbClr val="002060"/>
                </a:solidFill>
              </a:rPr>
              <a:t>September 15, 2021</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5100" y="54125"/>
            <a:ext cx="91338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Your own mapping software?</a:t>
            </a:r>
            <a:endParaRPr dirty="0"/>
          </a:p>
        </p:txBody>
      </p:sp>
      <p:sp>
        <p:nvSpPr>
          <p:cNvPr id="248" name="Google Shape;248;p13"/>
          <p:cNvSpPr txBox="1">
            <a:spLocks noGrp="1"/>
          </p:cNvSpPr>
          <p:nvPr>
            <p:ph type="body" idx="1"/>
          </p:nvPr>
        </p:nvSpPr>
        <p:spPr>
          <a:xfrm>
            <a:off x="410400" y="1171400"/>
            <a:ext cx="8323200" cy="3994489"/>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US" sz="2600" b="1" dirty="0">
                <a:solidFill>
                  <a:srgbClr val="C13F3F"/>
                </a:solidFill>
              </a:rPr>
              <a:t>Feel free to submit using your own mapping software:</a:t>
            </a:r>
          </a:p>
          <a:p>
            <a:pPr marL="0" lvl="0" indent="0" algn="l" rtl="0">
              <a:spcBef>
                <a:spcPts val="0"/>
              </a:spcBef>
              <a:spcAft>
                <a:spcPts val="0"/>
              </a:spcAft>
              <a:buNone/>
            </a:pPr>
            <a:endParaRPr sz="2600" b="1" dirty="0">
              <a:solidFill>
                <a:srgbClr val="C13F3F"/>
              </a:solidFill>
            </a:endParaRPr>
          </a:p>
          <a:p>
            <a:pPr marL="894080" lvl="0" indent="-457200" algn="l" rtl="0">
              <a:spcBef>
                <a:spcPts val="550"/>
              </a:spcBef>
              <a:spcAft>
                <a:spcPts val="0"/>
              </a:spcAft>
              <a:buClr>
                <a:srgbClr val="002060"/>
              </a:buClr>
              <a:buSzPts val="2000"/>
              <a:buFont typeface="+mj-lt"/>
              <a:buAutoNum type="arabicParenR"/>
            </a:pPr>
            <a:r>
              <a:rPr lang="en-US" sz="2600" dirty="0">
                <a:solidFill>
                  <a:srgbClr val="002060"/>
                </a:solidFill>
              </a:rPr>
              <a:t>A GIS Shapefile and/or a Census Block equivalency file (w/2020 Census Blocks);</a:t>
            </a:r>
          </a:p>
          <a:p>
            <a:pPr marL="894080" lvl="0" indent="-457200" algn="l" rtl="0">
              <a:spcBef>
                <a:spcPts val="550"/>
              </a:spcBef>
              <a:spcAft>
                <a:spcPts val="0"/>
              </a:spcAft>
              <a:buClr>
                <a:srgbClr val="002060"/>
              </a:buClr>
              <a:buSzPts val="2000"/>
              <a:buFont typeface="+mj-lt"/>
              <a:buAutoNum type="arabicParenR"/>
            </a:pPr>
            <a:endParaRPr lang="en-US" sz="2600" dirty="0">
              <a:solidFill>
                <a:srgbClr val="002060"/>
              </a:solidFill>
            </a:endParaRPr>
          </a:p>
          <a:p>
            <a:pPr marL="894080" lvl="0" indent="-457200" algn="l" rtl="0">
              <a:spcBef>
                <a:spcPts val="550"/>
              </a:spcBef>
              <a:spcAft>
                <a:spcPts val="0"/>
              </a:spcAft>
              <a:buClr>
                <a:srgbClr val="002060"/>
              </a:buClr>
              <a:buSzPts val="2000"/>
              <a:buFont typeface="+mj-lt"/>
              <a:buAutoNum type="arabicParenR"/>
            </a:pPr>
            <a:r>
              <a:rPr lang="en-US" sz="2600" dirty="0">
                <a:solidFill>
                  <a:srgbClr val="002060"/>
                </a:solidFill>
              </a:rPr>
              <a:t>A description of the choices and key points of your map; and, </a:t>
            </a:r>
          </a:p>
          <a:p>
            <a:pPr marL="894080" lvl="0" indent="-457200" algn="l" rtl="0">
              <a:spcBef>
                <a:spcPts val="550"/>
              </a:spcBef>
              <a:spcAft>
                <a:spcPts val="0"/>
              </a:spcAft>
              <a:buClr>
                <a:srgbClr val="002060"/>
              </a:buClr>
              <a:buSzPts val="2000"/>
              <a:buFont typeface="+mj-lt"/>
              <a:buAutoNum type="arabicParenR"/>
            </a:pPr>
            <a:endParaRPr lang="en-US" sz="2600" dirty="0">
              <a:solidFill>
                <a:srgbClr val="002060"/>
              </a:solidFill>
            </a:endParaRPr>
          </a:p>
          <a:p>
            <a:pPr marL="894080" lvl="0" indent="-457200" algn="l" rtl="0">
              <a:spcBef>
                <a:spcPts val="550"/>
              </a:spcBef>
              <a:spcAft>
                <a:spcPts val="0"/>
              </a:spcAft>
              <a:buClr>
                <a:srgbClr val="002060"/>
              </a:buClr>
              <a:buSzPts val="2000"/>
              <a:buFont typeface="+mj-lt"/>
              <a:buAutoNum type="arabicParenR"/>
            </a:pPr>
            <a:r>
              <a:rPr lang="en-US" sz="2600" dirty="0">
                <a:solidFill>
                  <a:srgbClr val="002060"/>
                </a:solidFill>
              </a:rPr>
              <a:t>Send to the jurisdiction’s listed districting/redistricting email address</a:t>
            </a:r>
            <a:endParaRPr dirty="0"/>
          </a:p>
        </p:txBody>
      </p:sp>
      <p:sp>
        <p:nvSpPr>
          <p:cNvPr id="250" name="Google Shape;250;p1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15</a:t>
            </a:fld>
            <a:endParaRPr dirty="0"/>
          </a:p>
        </p:txBody>
      </p:sp>
      <p:cxnSp>
        <p:nvCxnSpPr>
          <p:cNvPr id="251" name="Google Shape;251;p13"/>
          <p:cNvCxnSpPr/>
          <p:nvPr/>
        </p:nvCxnSpPr>
        <p:spPr>
          <a:xfrm>
            <a:off x="3057000" y="9771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52" name="Google Shape;252;p1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r>
              <a:rPr lang="en-US" dirty="0">
                <a:solidFill>
                  <a:srgbClr val="002060"/>
                </a:solidFill>
              </a:rPr>
              <a:t>September 15, 2021</a:t>
            </a:r>
          </a:p>
        </p:txBody>
      </p:sp>
    </p:spTree>
    <p:extLst>
      <p:ext uri="{BB962C8B-B14F-4D97-AF65-F5344CB8AC3E}">
        <p14:creationId xmlns:p14="http://schemas.microsoft.com/office/powerpoint/2010/main" val="240138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a:spLocks noGrp="1"/>
          </p:cNvSpPr>
          <p:nvPr>
            <p:ph type="title"/>
          </p:nvPr>
        </p:nvSpPr>
        <p:spPr>
          <a:xfrm>
            <a:off x="5100" y="54125"/>
            <a:ext cx="91338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Stay connected</a:t>
            </a:r>
            <a:endParaRPr dirty="0"/>
          </a:p>
        </p:txBody>
      </p:sp>
      <p:sp>
        <p:nvSpPr>
          <p:cNvPr id="250" name="Google Shape;250;p1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16</a:t>
            </a:fld>
            <a:endParaRPr dirty="0"/>
          </a:p>
        </p:txBody>
      </p:sp>
      <p:cxnSp>
        <p:nvCxnSpPr>
          <p:cNvPr id="251" name="Google Shape;251;p13"/>
          <p:cNvCxnSpPr/>
          <p:nvPr/>
        </p:nvCxnSpPr>
        <p:spPr>
          <a:xfrm>
            <a:off x="3057000" y="9771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52" name="Google Shape;252;p1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r>
              <a:rPr lang="en-US" dirty="0">
                <a:solidFill>
                  <a:srgbClr val="002060"/>
                </a:solidFill>
              </a:rPr>
              <a:t>September 15, 2021</a:t>
            </a:r>
          </a:p>
        </p:txBody>
      </p:sp>
      <p:sp>
        <p:nvSpPr>
          <p:cNvPr id="4" name="Rectangle 2">
            <a:extLst>
              <a:ext uri="{FF2B5EF4-FFF2-40B4-BE49-F238E27FC236}">
                <a16:creationId xmlns:a16="http://schemas.microsoft.com/office/drawing/2014/main" id="{58539441-F5EC-41CB-9C19-1F09E660961D}"/>
              </a:ext>
            </a:extLst>
          </p:cNvPr>
          <p:cNvSpPr>
            <a:spLocks noChangeArrowheads="1"/>
          </p:cNvSpPr>
          <p:nvPr/>
        </p:nvSpPr>
        <p:spPr bwMode="auto">
          <a:xfrm>
            <a:off x="282803" y="4815090"/>
            <a:ext cx="857839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strike="noStrike" cap="none" normalizeH="0" baseline="0" dirty="0">
                <a:ln>
                  <a:noFill/>
                </a:ln>
                <a:solidFill>
                  <a:srgbClr val="002060"/>
                </a:solidFill>
                <a:effectLst/>
                <a:latin typeface="Garamond" panose="02020404030301010803" pitchFamily="18" charset="0"/>
                <a:cs typeface="Arial" panose="020B0604020202020204" pitchFamily="34" charset="0"/>
              </a:rPr>
              <a:t>www.cityofmerced.org/redistricting</a:t>
            </a:r>
            <a:endParaRPr kumimoji="0" lang="en-US" altLang="en-US" sz="3200" b="1" i="0" strike="noStrike" cap="none" normalizeH="0" baseline="0" dirty="0">
              <a:ln>
                <a:noFill/>
              </a:ln>
              <a:solidFill>
                <a:srgbClr val="002060"/>
              </a:solidFill>
              <a:effectLst/>
              <a:latin typeface="Garamond" panose="02020404030301010803"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strike="noStrike" cap="none" normalizeH="0" baseline="0" dirty="0">
                <a:ln>
                  <a:noFill/>
                </a:ln>
                <a:solidFill>
                  <a:srgbClr val="002060"/>
                </a:solidFill>
                <a:effectLst/>
                <a:latin typeface="Garamond" panose="02020404030301010803" pitchFamily="18" charset="0"/>
                <a:cs typeface="Arial" panose="020B0604020202020204" pitchFamily="34" charset="0"/>
              </a:rPr>
              <a:t>209.388.8650 | cityclerk@cityofmerced.org</a:t>
            </a:r>
            <a:endParaRPr kumimoji="0" lang="en-US" altLang="en-US" sz="3200" b="1" i="0" strike="noStrike" cap="none" normalizeH="0" baseline="0" dirty="0">
              <a:ln>
                <a:noFill/>
              </a:ln>
              <a:solidFill>
                <a:srgbClr val="002060"/>
              </a:solidFill>
              <a:effectLst/>
              <a:latin typeface="Garamond" panose="02020404030301010803" pitchFamily="18" charset="0"/>
            </a:endParaRPr>
          </a:p>
        </p:txBody>
      </p:sp>
      <p:pic>
        <p:nvPicPr>
          <p:cNvPr id="1028" name="Picture 4" descr="Merced, CA | Home">
            <a:extLst>
              <a:ext uri="{FF2B5EF4-FFF2-40B4-BE49-F238E27FC236}">
                <a16:creationId xmlns:a16="http://schemas.microsoft.com/office/drawing/2014/main" id="{BBD690E8-FEC1-419E-96A5-A33197BF6E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118" y="1318505"/>
            <a:ext cx="8073763" cy="3108960"/>
          </a:xfrm>
          <a:prstGeom prst="rect">
            <a:avLst/>
          </a:prstGeom>
          <a:ln>
            <a:solidFill>
              <a:schemeClr val="accent4"/>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1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304800" y="3048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Public Hearing &amp; Discussion</a:t>
            </a:r>
            <a:endParaRPr dirty="0"/>
          </a:p>
        </p:txBody>
      </p:sp>
      <p:sp>
        <p:nvSpPr>
          <p:cNvPr id="259" name="Google Shape;259;p14"/>
          <p:cNvSpPr txBox="1">
            <a:spLocks noGrp="1"/>
          </p:cNvSpPr>
          <p:nvPr>
            <p:ph type="sldNum" idx="4294967295"/>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1pPr>
            <a:lvl2pPr marL="0" marR="0" lvl="1"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2pPr>
            <a:lvl3pPr marL="0" marR="0" lvl="2"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3pPr>
            <a:lvl4pPr marL="0" marR="0" lvl="3"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4pPr>
            <a:lvl5pPr marL="0" marR="0" lvl="4"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5pPr>
            <a:lvl6pPr marL="0" marR="0" lvl="5"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6pPr>
            <a:lvl7pPr marL="0" marR="0" lvl="6"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7pPr>
            <a:lvl8pPr marL="0" marR="0" lvl="7"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8pPr>
            <a:lvl9pPr marL="0" marR="0" lvl="8" indent="0" algn="ctr" rtl="0">
              <a:lnSpc>
                <a:spcPct val="100000"/>
              </a:lnSpc>
              <a:spcBef>
                <a:spcPts val="0"/>
              </a:spcBef>
              <a:spcAft>
                <a:spcPts val="0"/>
              </a:spcAft>
              <a:buClr>
                <a:srgbClr val="000000"/>
              </a:buClr>
              <a:buFont typeface="Arial"/>
              <a:buNone/>
              <a:defRPr sz="1400" b="1" i="0" u="none" strike="noStrike" cap="none">
                <a:solidFill>
                  <a:srgbClr val="FFFFFF"/>
                </a:solidFill>
                <a:latin typeface="Twentieth Century"/>
                <a:ea typeface="Twentieth Century"/>
                <a:cs typeface="Twentieth Century"/>
                <a:sym typeface="Twentieth Century"/>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dirty="0"/>
          </a:p>
        </p:txBody>
      </p:sp>
      <p:sp>
        <p:nvSpPr>
          <p:cNvPr id="258" name="Google Shape;258;p14"/>
          <p:cNvSpPr txBox="1">
            <a:spLocks noGrp="1"/>
          </p:cNvSpPr>
          <p:nvPr>
            <p:ph type="body" idx="1"/>
          </p:nvPr>
        </p:nvSpPr>
        <p:spPr>
          <a:xfrm>
            <a:off x="674700" y="1625024"/>
            <a:ext cx="7794600" cy="4699575"/>
          </a:xfrm>
          <a:prstGeom prst="rect">
            <a:avLst/>
          </a:prstGeom>
          <a:noFill/>
          <a:ln>
            <a:noFill/>
          </a:ln>
        </p:spPr>
        <p:txBody>
          <a:bodyPr spcFirstLastPara="1" wrap="square" lIns="91425" tIns="45700" rIns="91425" bIns="45700" anchor="t" anchorCtr="0">
            <a:normAutofit fontScale="92500" lnSpcReduction="10000"/>
          </a:bodyPr>
          <a:lstStyle/>
          <a:p>
            <a:pPr marL="342900" indent="-342900">
              <a:spcBef>
                <a:spcPts val="1000"/>
              </a:spcBef>
            </a:pPr>
            <a:r>
              <a:rPr lang="en-US" sz="2400" b="1" dirty="0">
                <a:solidFill>
                  <a:srgbClr val="C13F3F"/>
                </a:solidFill>
              </a:rPr>
              <a:t>What is your neighborhood and what are its boundaries?</a:t>
            </a:r>
          </a:p>
          <a:p>
            <a:pPr marL="0" indent="0">
              <a:spcBef>
                <a:spcPts val="1000"/>
              </a:spcBef>
              <a:buNone/>
            </a:pPr>
            <a:endParaRPr b="1" dirty="0">
              <a:solidFill>
                <a:srgbClr val="C13F3F"/>
              </a:solidFill>
            </a:endParaRPr>
          </a:p>
          <a:p>
            <a:pPr marL="342900" indent="-342900">
              <a:spcBef>
                <a:spcPts val="1000"/>
              </a:spcBef>
            </a:pPr>
            <a:r>
              <a:rPr lang="en-US" sz="2400" b="1" dirty="0">
                <a:solidFill>
                  <a:srgbClr val="C13F3F"/>
                </a:solidFill>
              </a:rPr>
              <a:t>What other notable areas are in the City, and what are their boundaries?</a:t>
            </a:r>
          </a:p>
          <a:p>
            <a:pPr marL="0" indent="0">
              <a:spcBef>
                <a:spcPts val="1000"/>
              </a:spcBef>
              <a:buNone/>
            </a:pPr>
            <a:endParaRPr b="1" dirty="0">
              <a:solidFill>
                <a:srgbClr val="C13F3F"/>
              </a:solidFill>
            </a:endParaRPr>
          </a:p>
          <a:p>
            <a:pPr marL="342900" indent="-342900">
              <a:spcBef>
                <a:spcPts val="1000"/>
              </a:spcBef>
              <a:spcAft>
                <a:spcPts val="1000"/>
              </a:spcAft>
            </a:pPr>
            <a:r>
              <a:rPr lang="en-US" sz="2400" b="1" dirty="0">
                <a:solidFill>
                  <a:srgbClr val="C13F3F"/>
                </a:solidFill>
              </a:rPr>
              <a:t>Any questions about the mapping tools?</a:t>
            </a:r>
          </a:p>
          <a:p>
            <a:pPr marL="0" indent="0">
              <a:buNone/>
            </a:pPr>
            <a:endParaRPr lang="en-US" sz="2400" dirty="0"/>
          </a:p>
          <a:p>
            <a:pPr marL="0" indent="0">
              <a:buNone/>
            </a:pPr>
            <a:r>
              <a:rPr lang="en-US" sz="2400" b="1" dirty="0">
                <a:solidFill>
                  <a:srgbClr val="002060"/>
                </a:solidFill>
              </a:rPr>
              <a:t>Discussion on:</a:t>
            </a:r>
            <a:r>
              <a:rPr lang="en-US" sz="2400" b="1" dirty="0">
                <a:solidFill>
                  <a:srgbClr val="D92121"/>
                </a:solidFill>
              </a:rPr>
              <a:t> </a:t>
            </a:r>
          </a:p>
          <a:p>
            <a:pPr lvl="2"/>
            <a:r>
              <a:rPr lang="en-US" sz="1800" dirty="0"/>
              <a:t>“neighborhoods” </a:t>
            </a:r>
          </a:p>
          <a:p>
            <a:pPr lvl="2"/>
            <a:r>
              <a:rPr lang="en-US" sz="1800" dirty="0"/>
              <a:t>“communities of interest . . . that should be included within a single district for purposes of its effective and fair representation.”</a:t>
            </a:r>
          </a:p>
          <a:p>
            <a:pPr marL="0" lvl="0" indent="0" algn="l" rtl="0">
              <a:spcBef>
                <a:spcPts val="1000"/>
              </a:spcBef>
              <a:spcAft>
                <a:spcPts val="1000"/>
              </a:spcAft>
              <a:buNone/>
            </a:pPr>
            <a:endParaRPr lang="en-US" sz="2400" b="1" dirty="0">
              <a:solidFill>
                <a:srgbClr val="C13F3F"/>
              </a:solidFill>
            </a:endParaRPr>
          </a:p>
        </p:txBody>
      </p:sp>
      <p:cxnSp>
        <p:nvCxnSpPr>
          <p:cNvPr id="260" name="Google Shape;260;p14"/>
          <p:cNvCxnSpPr/>
          <p:nvPr/>
        </p:nvCxnSpPr>
        <p:spPr>
          <a:xfrm>
            <a:off x="3057000" y="12954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261" name="Google Shape;261;p14"/>
          <p:cNvSpPr txBox="1">
            <a:spLocks noGrp="1"/>
          </p:cNvSpPr>
          <p:nvPr>
            <p:ph type="dt" idx="10"/>
          </p:nvPr>
        </p:nvSpPr>
        <p:spPr>
          <a:xfrm>
            <a:off x="7010400" y="6360318"/>
            <a:ext cx="1590136" cy="49768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chemeClr val="dk2"/>
                </a:solidFill>
                <a:latin typeface="Garamond"/>
                <a:ea typeface="Garamond"/>
                <a:cs typeface="Garamond"/>
                <a:sym typeface="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2444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Redistricting Process</a:t>
            </a:r>
            <a:endParaRPr dirty="0"/>
          </a:p>
        </p:txBody>
      </p:sp>
      <p:sp>
        <p:nvSpPr>
          <p:cNvPr id="128" name="Google Shape;128;p2"/>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2</a:t>
            </a:fld>
            <a:endParaRPr dirty="0"/>
          </a:p>
        </p:txBody>
      </p:sp>
      <p:cxnSp>
        <p:nvCxnSpPr>
          <p:cNvPr id="131" name="Google Shape;131;p2"/>
          <p:cNvCxnSpPr/>
          <p:nvPr/>
        </p:nvCxnSpPr>
        <p:spPr>
          <a:xfrm>
            <a:off x="3043500" y="12309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32" name="Google Shape;132;p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endParaRPr dirty="0">
              <a:solidFill>
                <a:srgbClr val="002060"/>
              </a:solidFill>
            </a:endParaRPr>
          </a:p>
        </p:txBody>
      </p:sp>
      <p:graphicFrame>
        <p:nvGraphicFramePr>
          <p:cNvPr id="9" name="Content Placeholder 8">
            <a:extLst>
              <a:ext uri="{FF2B5EF4-FFF2-40B4-BE49-F238E27FC236}">
                <a16:creationId xmlns:a16="http://schemas.microsoft.com/office/drawing/2014/main" id="{B9F0BD4C-ED44-432A-B9E3-CC893CA11FCE}"/>
              </a:ext>
            </a:extLst>
          </p:cNvPr>
          <p:cNvGraphicFramePr>
            <a:graphicFrameLocks/>
          </p:cNvGraphicFramePr>
          <p:nvPr>
            <p:extLst>
              <p:ext uri="{D42A27DB-BD31-4B8C-83A1-F6EECF244321}">
                <p14:modId xmlns:p14="http://schemas.microsoft.com/office/powerpoint/2010/main" val="3210679202"/>
              </p:ext>
            </p:extLst>
          </p:nvPr>
        </p:nvGraphicFramePr>
        <p:xfrm>
          <a:off x="0" y="1366673"/>
          <a:ext cx="9133936" cy="419424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49268">
                  <a:extLst>
                    <a:ext uri="{9D8B030D-6E8A-4147-A177-3AD203B41FA5}">
                      <a16:colId xmlns:a16="http://schemas.microsoft.com/office/drawing/2014/main" val="2058158948"/>
                    </a:ext>
                  </a:extLst>
                </a:gridCol>
                <a:gridCol w="6384668">
                  <a:extLst>
                    <a:ext uri="{9D8B030D-6E8A-4147-A177-3AD203B41FA5}">
                      <a16:colId xmlns:a16="http://schemas.microsoft.com/office/drawing/2014/main" val="4117527635"/>
                    </a:ext>
                  </a:extLst>
                </a:gridCol>
              </a:tblGrid>
              <a:tr h="448260">
                <a:tc>
                  <a:txBody>
                    <a:bodyPr/>
                    <a:lstStyle/>
                    <a:p>
                      <a:r>
                        <a:rPr lang="en-US" dirty="0">
                          <a:solidFill>
                            <a:srgbClr val="002060"/>
                          </a:solidFill>
                          <a:latin typeface="Garamond" panose="02020404030301010803" pitchFamily="18" charset="0"/>
                        </a:rPr>
                        <a:t>Step</a:t>
                      </a:r>
                    </a:p>
                  </a:txBody>
                  <a:tcPr/>
                </a:tc>
                <a:tc>
                  <a:txBody>
                    <a:bodyPr/>
                    <a:lstStyle/>
                    <a:p>
                      <a:r>
                        <a:rPr lang="en-US" dirty="0">
                          <a:solidFill>
                            <a:srgbClr val="002060"/>
                          </a:solidFill>
                          <a:latin typeface="Garamond" panose="02020404030301010803" pitchFamily="18" charset="0"/>
                        </a:rPr>
                        <a:t>Description</a:t>
                      </a:r>
                    </a:p>
                  </a:txBody>
                  <a:tcPr/>
                </a:tc>
                <a:extLst>
                  <a:ext uri="{0D108BD9-81ED-4DB2-BD59-A6C34878D82A}">
                    <a16:rowId xmlns:a16="http://schemas.microsoft.com/office/drawing/2014/main" val="3213256639"/>
                  </a:ext>
                </a:extLst>
              </a:tr>
              <a:tr h="700022">
                <a:tc>
                  <a:txBody>
                    <a:bodyPr/>
                    <a:lstStyle/>
                    <a:p>
                      <a:pPr algn="ctr"/>
                      <a:r>
                        <a:rPr lang="en-US" sz="1600" b="1" dirty="0">
                          <a:solidFill>
                            <a:srgbClr val="002060"/>
                          </a:solidFill>
                          <a:latin typeface="Garamond" panose="02020404030301010803" pitchFamily="18" charset="0"/>
                        </a:rPr>
                        <a:t>City Council Public Hearing</a:t>
                      </a:r>
                    </a:p>
                    <a:p>
                      <a:pPr algn="ctr"/>
                      <a:r>
                        <a:rPr lang="en-US" sz="1600" b="0" dirty="0">
                          <a:solidFill>
                            <a:srgbClr val="002060"/>
                          </a:solidFill>
                          <a:latin typeface="Garamond" panose="02020404030301010803" pitchFamily="18" charset="0"/>
                        </a:rPr>
                        <a:t>June 21, 2021</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Educate, solicit input on the communities in the Districts</a:t>
                      </a:r>
                    </a:p>
                  </a:txBody>
                  <a:tcPr/>
                </a:tc>
                <a:extLst>
                  <a:ext uri="{0D108BD9-81ED-4DB2-BD59-A6C34878D82A}">
                    <a16:rowId xmlns:a16="http://schemas.microsoft.com/office/drawing/2014/main" val="1672609799"/>
                  </a:ext>
                </a:extLst>
              </a:tr>
              <a:tr h="700022">
                <a:tc>
                  <a:txBody>
                    <a:bodyPr/>
                    <a:lstStyle/>
                    <a:p>
                      <a:pPr algn="ctr"/>
                      <a:r>
                        <a:rPr lang="en-US" sz="1600" b="1" dirty="0">
                          <a:solidFill>
                            <a:srgbClr val="002060"/>
                          </a:solidFill>
                          <a:latin typeface="Garamond" panose="02020404030301010803" pitchFamily="18" charset="0"/>
                        </a:rPr>
                        <a:t>Census Data Release</a:t>
                      </a:r>
                    </a:p>
                    <a:p>
                      <a:pPr algn="ctr"/>
                      <a:r>
                        <a:rPr lang="en-US" sz="1600" b="0" dirty="0">
                          <a:solidFill>
                            <a:srgbClr val="002060"/>
                          </a:solidFill>
                          <a:latin typeface="Garamond" panose="02020404030301010803" pitchFamily="18" charset="0"/>
                        </a:rPr>
                        <a:t>August 12, 2021</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Census Bureau releases official 2020 Census population data</a:t>
                      </a:r>
                    </a:p>
                  </a:txBody>
                  <a:tcPr/>
                </a:tc>
                <a:extLst>
                  <a:ext uri="{0D108BD9-81ED-4DB2-BD59-A6C34878D82A}">
                    <a16:rowId xmlns:a16="http://schemas.microsoft.com/office/drawing/2014/main" val="1292458942"/>
                  </a:ext>
                </a:extLst>
              </a:tr>
              <a:tr h="700022">
                <a:tc>
                  <a:txBody>
                    <a:bodyPr/>
                    <a:lstStyle/>
                    <a:p>
                      <a:pPr algn="ctr"/>
                      <a:r>
                        <a:rPr lang="en-US" sz="1600" b="1" dirty="0">
                          <a:solidFill>
                            <a:srgbClr val="002060"/>
                          </a:solidFill>
                          <a:latin typeface="Garamond" panose="02020404030301010803" pitchFamily="18" charset="0"/>
                        </a:rPr>
                        <a:t>RAC Public Hearing</a:t>
                      </a:r>
                    </a:p>
                    <a:p>
                      <a:pPr algn="ctr"/>
                      <a:r>
                        <a:rPr lang="en-US" sz="1600" b="0" dirty="0">
                          <a:solidFill>
                            <a:srgbClr val="002060"/>
                          </a:solidFill>
                          <a:latin typeface="Garamond" panose="02020404030301010803" pitchFamily="18" charset="0"/>
                        </a:rPr>
                        <a:t>September 15, 2021</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6 p.m.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Educate, solicit input on the communities in the Districts</a:t>
                      </a:r>
                    </a:p>
                  </a:txBody>
                  <a:tcPr/>
                </a:tc>
                <a:extLst>
                  <a:ext uri="{0D108BD9-81ED-4DB2-BD59-A6C34878D82A}">
                    <a16:rowId xmlns:a16="http://schemas.microsoft.com/office/drawing/2014/main" val="124987677"/>
                  </a:ext>
                </a:extLst>
              </a:tr>
              <a:tr h="700022">
                <a:tc>
                  <a:txBody>
                    <a:bodyPr/>
                    <a:lstStyle/>
                    <a:p>
                      <a:pPr algn="ctr"/>
                      <a:r>
                        <a:rPr lang="en-US" sz="1600" b="1" dirty="0">
                          <a:solidFill>
                            <a:srgbClr val="002060"/>
                          </a:solidFill>
                          <a:latin typeface="Garamond" panose="02020404030301010803" pitchFamily="18" charset="0"/>
                        </a:rPr>
                        <a:t>California Data Release</a:t>
                      </a:r>
                    </a:p>
                    <a:p>
                      <a:pPr algn="ctr"/>
                      <a:r>
                        <a:rPr lang="en-US" sz="1600" b="0" dirty="0">
                          <a:solidFill>
                            <a:srgbClr val="002060"/>
                          </a:solidFill>
                          <a:latin typeface="Garamond" panose="02020404030301010803" pitchFamily="18" charset="0"/>
                        </a:rPr>
                        <a:t>September 20, 2021</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California Statewide Database releases California’s official ‘prisoner-adjusted’ 2020 redistricting data</a:t>
                      </a:r>
                    </a:p>
                  </a:txBody>
                  <a:tcPr/>
                </a:tc>
                <a:extLst>
                  <a:ext uri="{0D108BD9-81ED-4DB2-BD59-A6C34878D82A}">
                    <a16:rowId xmlns:a16="http://schemas.microsoft.com/office/drawing/2014/main" val="1267378917"/>
                  </a:ext>
                </a:extLst>
              </a:tr>
              <a:tr h="700022">
                <a:tc>
                  <a:txBody>
                    <a:bodyPr/>
                    <a:lstStyle/>
                    <a:p>
                      <a:pPr algn="ctr"/>
                      <a:r>
                        <a:rPr lang="en-US" sz="1600" b="1" i="0" dirty="0">
                          <a:solidFill>
                            <a:srgbClr val="002060"/>
                          </a:solidFill>
                          <a:latin typeface="Garamond" panose="02020404030301010803" pitchFamily="18" charset="0"/>
                        </a:rPr>
                        <a:t>Public Workshop</a:t>
                      </a:r>
                    </a:p>
                    <a:p>
                      <a:pPr algn="ctr"/>
                      <a:r>
                        <a:rPr lang="en-US" sz="1600" b="0" i="0" dirty="0">
                          <a:solidFill>
                            <a:srgbClr val="002060"/>
                          </a:solidFill>
                          <a:latin typeface="Garamond" panose="02020404030301010803" pitchFamily="18" charset="0"/>
                        </a:rPr>
                        <a:t>November 6, 2021</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10 a.m.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Gather data on communities of interest, neighborhoods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Learn more about the public mapping tools</a:t>
                      </a:r>
                    </a:p>
                  </a:txBody>
                  <a:tcPr/>
                </a:tc>
                <a:extLst>
                  <a:ext uri="{0D108BD9-81ED-4DB2-BD59-A6C34878D82A}">
                    <a16:rowId xmlns:a16="http://schemas.microsoft.com/office/drawing/2014/main" val="75245588"/>
                  </a:ext>
                </a:extLst>
              </a:tr>
            </a:tbl>
          </a:graphicData>
        </a:graphic>
      </p:graphicFrame>
      <p:sp>
        <p:nvSpPr>
          <p:cNvPr id="8" name="Google Shape;193;p8">
            <a:extLst>
              <a:ext uri="{FF2B5EF4-FFF2-40B4-BE49-F238E27FC236}">
                <a16:creationId xmlns:a16="http://schemas.microsoft.com/office/drawing/2014/main" id="{2CBE5DB2-F42E-4931-BE7E-C4816330566E}"/>
              </a:ext>
            </a:extLst>
          </p:cNvPr>
          <p:cNvSpPr txBox="1">
            <a:spLocks noGrp="1"/>
          </p:cNvSpPr>
          <p:nvPr>
            <p:ph type="body" idx="1"/>
          </p:nvPr>
        </p:nvSpPr>
        <p:spPr>
          <a:xfrm>
            <a:off x="0" y="6357805"/>
            <a:ext cx="9133936" cy="46482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13F3F"/>
              </a:buClr>
              <a:buSzPts val="2000"/>
              <a:buNone/>
            </a:pPr>
            <a:r>
              <a:rPr lang="en-US" sz="2000" b="1" dirty="0">
                <a:solidFill>
                  <a:srgbClr val="C13F3F"/>
                </a:solidFill>
              </a:rPr>
              <a:t>Dates/times subject to change</a:t>
            </a:r>
            <a:endParaRPr sz="2400" dirty="0">
              <a:solidFill>
                <a:schemeClr val="dk1"/>
              </a:solidFill>
            </a:endParaRPr>
          </a:p>
        </p:txBody>
      </p:sp>
    </p:spTree>
    <p:extLst>
      <p:ext uri="{BB962C8B-B14F-4D97-AF65-F5344CB8AC3E}">
        <p14:creationId xmlns:p14="http://schemas.microsoft.com/office/powerpoint/2010/main" val="3021992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
          <p:cNvSpPr txBox="1">
            <a:spLocks noGrp="1"/>
          </p:cNvSpPr>
          <p:nvPr>
            <p:ph type="title"/>
          </p:nvPr>
        </p:nvSpPr>
        <p:spPr>
          <a:xfrm>
            <a:off x="341400" y="2444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Redistricting Process (continued)</a:t>
            </a:r>
            <a:endParaRPr dirty="0"/>
          </a:p>
        </p:txBody>
      </p:sp>
      <p:sp>
        <p:nvSpPr>
          <p:cNvPr id="128" name="Google Shape;128;p2"/>
          <p:cNvSpPr txBox="1">
            <a:spLocks noGrp="1"/>
          </p:cNvSpPr>
          <p:nvPr>
            <p:ph type="sldNum" idx="12"/>
          </p:nvPr>
        </p:nvSpPr>
        <p:spPr>
          <a:xfrm>
            <a:off x="8600536" y="6360317"/>
            <a:ext cx="533400" cy="497683"/>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3</a:t>
            </a:fld>
            <a:endParaRPr dirty="0"/>
          </a:p>
        </p:txBody>
      </p:sp>
      <p:cxnSp>
        <p:nvCxnSpPr>
          <p:cNvPr id="131" name="Google Shape;131;p2"/>
          <p:cNvCxnSpPr/>
          <p:nvPr/>
        </p:nvCxnSpPr>
        <p:spPr>
          <a:xfrm>
            <a:off x="3043500" y="123092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32" name="Google Shape;132;p2"/>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endParaRPr dirty="0">
              <a:solidFill>
                <a:srgbClr val="002060"/>
              </a:solidFill>
            </a:endParaRPr>
          </a:p>
        </p:txBody>
      </p:sp>
      <p:graphicFrame>
        <p:nvGraphicFramePr>
          <p:cNvPr id="7" name="Content Placeholder 8">
            <a:extLst>
              <a:ext uri="{FF2B5EF4-FFF2-40B4-BE49-F238E27FC236}">
                <a16:creationId xmlns:a16="http://schemas.microsoft.com/office/drawing/2014/main" id="{097CD65F-C36E-4A78-AE72-04EBC4824170}"/>
              </a:ext>
            </a:extLst>
          </p:cNvPr>
          <p:cNvGraphicFramePr>
            <a:graphicFrameLocks/>
          </p:cNvGraphicFramePr>
          <p:nvPr>
            <p:extLst>
              <p:ext uri="{D42A27DB-BD31-4B8C-83A1-F6EECF244321}">
                <p14:modId xmlns:p14="http://schemas.microsoft.com/office/powerpoint/2010/main" val="904131745"/>
              </p:ext>
            </p:extLst>
          </p:nvPr>
        </p:nvGraphicFramePr>
        <p:xfrm>
          <a:off x="0" y="1219207"/>
          <a:ext cx="9133936" cy="48069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49268">
                  <a:extLst>
                    <a:ext uri="{9D8B030D-6E8A-4147-A177-3AD203B41FA5}">
                      <a16:colId xmlns:a16="http://schemas.microsoft.com/office/drawing/2014/main" val="2058158948"/>
                    </a:ext>
                  </a:extLst>
                </a:gridCol>
                <a:gridCol w="6384668">
                  <a:extLst>
                    <a:ext uri="{9D8B030D-6E8A-4147-A177-3AD203B41FA5}">
                      <a16:colId xmlns:a16="http://schemas.microsoft.com/office/drawing/2014/main" val="4117527635"/>
                    </a:ext>
                  </a:extLst>
                </a:gridCol>
              </a:tblGrid>
              <a:tr h="448260">
                <a:tc>
                  <a:txBody>
                    <a:bodyPr/>
                    <a:lstStyle/>
                    <a:p>
                      <a:r>
                        <a:rPr lang="en-US" dirty="0">
                          <a:solidFill>
                            <a:srgbClr val="002060"/>
                          </a:solidFill>
                          <a:latin typeface="Garamond" panose="02020404030301010803" pitchFamily="18" charset="0"/>
                        </a:rPr>
                        <a:t>Step</a:t>
                      </a:r>
                    </a:p>
                  </a:txBody>
                  <a:tcPr/>
                </a:tc>
                <a:tc>
                  <a:txBody>
                    <a:bodyPr/>
                    <a:lstStyle/>
                    <a:p>
                      <a:r>
                        <a:rPr lang="en-US" dirty="0">
                          <a:solidFill>
                            <a:srgbClr val="002060"/>
                          </a:solidFill>
                          <a:latin typeface="Garamond" panose="02020404030301010803" pitchFamily="18" charset="0"/>
                        </a:rPr>
                        <a:t>Description</a:t>
                      </a:r>
                    </a:p>
                  </a:txBody>
                  <a:tcPr/>
                </a:tc>
                <a:extLst>
                  <a:ext uri="{0D108BD9-81ED-4DB2-BD59-A6C34878D82A}">
                    <a16:rowId xmlns:a16="http://schemas.microsoft.com/office/drawing/2014/main" val="3213256639"/>
                  </a:ext>
                </a:extLst>
              </a:tr>
              <a:tr h="700022">
                <a:tc>
                  <a:txBody>
                    <a:bodyPr/>
                    <a:lstStyle/>
                    <a:p>
                      <a:pPr algn="ctr"/>
                      <a:r>
                        <a:rPr lang="en-US" sz="1600" b="1" dirty="0">
                          <a:solidFill>
                            <a:srgbClr val="002060"/>
                          </a:solidFill>
                          <a:latin typeface="Garamond" panose="02020404030301010803" pitchFamily="18" charset="0"/>
                        </a:rPr>
                        <a:t>RAC Public Hearing</a:t>
                      </a:r>
                    </a:p>
                    <a:p>
                      <a:pPr algn="ctr"/>
                      <a:r>
                        <a:rPr lang="en-US" sz="1600" b="0" dirty="0">
                          <a:solidFill>
                            <a:srgbClr val="002060"/>
                          </a:solidFill>
                          <a:latin typeface="Garamond" panose="02020404030301010803" pitchFamily="18" charset="0"/>
                        </a:rPr>
                        <a:t>December 1, 2021</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6 p.m.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Educate, solicit input on the communities in the Districts</a:t>
                      </a:r>
                    </a:p>
                  </a:txBody>
                  <a:tcPr/>
                </a:tc>
                <a:extLst>
                  <a:ext uri="{0D108BD9-81ED-4DB2-BD59-A6C34878D82A}">
                    <a16:rowId xmlns:a16="http://schemas.microsoft.com/office/drawing/2014/main" val="1292458942"/>
                  </a:ext>
                </a:extLst>
              </a:tr>
              <a:tr h="700022">
                <a:tc>
                  <a:txBody>
                    <a:bodyPr/>
                    <a:lstStyle/>
                    <a:p>
                      <a:pPr algn="ctr"/>
                      <a:r>
                        <a:rPr lang="en-US" sz="1600" b="1" i="0" dirty="0">
                          <a:solidFill>
                            <a:srgbClr val="002060"/>
                          </a:solidFill>
                          <a:latin typeface="Garamond" panose="02020404030301010803" pitchFamily="18" charset="0"/>
                        </a:rPr>
                        <a:t>Public Workshop</a:t>
                      </a:r>
                    </a:p>
                    <a:p>
                      <a:pPr algn="ctr"/>
                      <a:r>
                        <a:rPr lang="en-US" sz="1600" b="0" i="0" dirty="0">
                          <a:solidFill>
                            <a:srgbClr val="002060"/>
                          </a:solidFill>
                          <a:latin typeface="Garamond" panose="02020404030301010803" pitchFamily="18" charset="0"/>
                        </a:rPr>
                        <a:t>January 12, 2022</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6 p.m.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Gather data on communities of interest, neighborhoods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Learn more about the public mapping tools</a:t>
                      </a:r>
                    </a:p>
                  </a:txBody>
                  <a:tcPr/>
                </a:tc>
                <a:extLst>
                  <a:ext uri="{0D108BD9-81ED-4DB2-BD59-A6C34878D82A}">
                    <a16:rowId xmlns:a16="http://schemas.microsoft.com/office/drawing/2014/main" val="124987677"/>
                  </a:ext>
                </a:extLst>
              </a:tr>
              <a:tr h="700022">
                <a:tc>
                  <a:txBody>
                    <a:bodyPr/>
                    <a:lstStyle/>
                    <a:p>
                      <a:pPr algn="ctr"/>
                      <a:r>
                        <a:rPr lang="en-US" sz="1600" b="1" dirty="0">
                          <a:solidFill>
                            <a:srgbClr val="002060"/>
                          </a:solidFill>
                          <a:latin typeface="Garamond" panose="02020404030301010803" pitchFamily="18" charset="0"/>
                        </a:rPr>
                        <a:t>RAC Public Hearing</a:t>
                      </a:r>
                    </a:p>
                    <a:p>
                      <a:pPr algn="ctr"/>
                      <a:r>
                        <a:rPr lang="en-US" sz="1600" b="0" dirty="0">
                          <a:solidFill>
                            <a:srgbClr val="002060"/>
                          </a:solidFill>
                          <a:latin typeface="Garamond" panose="02020404030301010803" pitchFamily="18" charset="0"/>
                        </a:rPr>
                        <a:t>January 22, 2022</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10 a.m.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Held prior to release of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Educate, solicit input on the communities in the Districts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Recommend communities of interest/neighborhoods, draft maps</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Deadline to submit maps: January 7, 2022, 5 p.m.</a:t>
                      </a:r>
                    </a:p>
                  </a:txBody>
                  <a:tcPr/>
                </a:tc>
                <a:extLst>
                  <a:ext uri="{0D108BD9-81ED-4DB2-BD59-A6C34878D82A}">
                    <a16:rowId xmlns:a16="http://schemas.microsoft.com/office/drawing/2014/main" val="1267378917"/>
                  </a:ext>
                </a:extLst>
              </a:tr>
              <a:tr h="700022">
                <a:tc>
                  <a:txBody>
                    <a:bodyPr/>
                    <a:lstStyle/>
                    <a:p>
                      <a:pPr algn="ctr"/>
                      <a:r>
                        <a:rPr lang="en-US" sz="1600" b="1" dirty="0">
                          <a:solidFill>
                            <a:srgbClr val="002060"/>
                          </a:solidFill>
                          <a:latin typeface="Garamond" panose="02020404030301010803" pitchFamily="18" charset="0"/>
                        </a:rPr>
                        <a:t>City Council Public Hearing</a:t>
                      </a:r>
                    </a:p>
                    <a:p>
                      <a:pPr algn="ctr"/>
                      <a:r>
                        <a:rPr lang="en-US" sz="1600" b="0" dirty="0">
                          <a:solidFill>
                            <a:srgbClr val="002060"/>
                          </a:solidFill>
                          <a:latin typeface="Garamond" panose="02020404030301010803" pitchFamily="18" charset="0"/>
                        </a:rPr>
                        <a:t>February 7, 2022</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6 p.m.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Discuss, revise draft maps; discuss election sequencing</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Deadline to submit draft maps: January 24, 2022, 5 p.m.</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Draft maps posted deadline: January 31, 2022, 5 p.m.</a:t>
                      </a:r>
                    </a:p>
                  </a:txBody>
                  <a:tcPr/>
                </a:tc>
                <a:extLst>
                  <a:ext uri="{0D108BD9-81ED-4DB2-BD59-A6C34878D82A}">
                    <a16:rowId xmlns:a16="http://schemas.microsoft.com/office/drawing/2014/main" val="75245588"/>
                  </a:ext>
                </a:extLst>
              </a:tr>
              <a:tr h="700022">
                <a:tc>
                  <a:txBody>
                    <a:bodyPr/>
                    <a:lstStyle/>
                    <a:p>
                      <a:pPr algn="ctr"/>
                      <a:r>
                        <a:rPr lang="en-US" sz="1600" b="1" dirty="0">
                          <a:solidFill>
                            <a:srgbClr val="002060"/>
                          </a:solidFill>
                          <a:latin typeface="Garamond" panose="02020404030301010803" pitchFamily="18" charset="0"/>
                        </a:rPr>
                        <a:t>City Council Public Hearing</a:t>
                      </a:r>
                    </a:p>
                    <a:p>
                      <a:pPr algn="ctr"/>
                      <a:r>
                        <a:rPr lang="en-US" sz="1600" b="0" dirty="0">
                          <a:solidFill>
                            <a:srgbClr val="002060"/>
                          </a:solidFill>
                          <a:latin typeface="Garamond" panose="02020404030301010803" pitchFamily="18" charset="0"/>
                        </a:rPr>
                        <a:t>March 7, 2022</a:t>
                      </a:r>
                      <a:endParaRPr lang="en-US" sz="1600" b="0" i="1" dirty="0">
                        <a:solidFill>
                          <a:srgbClr val="002060"/>
                        </a:solidFill>
                        <a:latin typeface="Garamond" panose="02020404030301010803" pitchFamily="18" charset="0"/>
                      </a:endParaRPr>
                    </a:p>
                    <a:p>
                      <a:pPr algn="ctr"/>
                      <a:r>
                        <a:rPr lang="en-US" sz="1600" b="0" i="1" dirty="0">
                          <a:solidFill>
                            <a:srgbClr val="002060"/>
                          </a:solidFill>
                          <a:latin typeface="Garamond" panose="02020404030301010803" pitchFamily="18" charset="0"/>
                        </a:rPr>
                        <a:t>6 p.m.</a:t>
                      </a:r>
                    </a:p>
                  </a:txBody>
                  <a:tcPr/>
                </a:tc>
                <a:tc>
                  <a:txBody>
                    <a:bodyPr/>
                    <a:lstStyle/>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Discuss, determine final map; discuss, determine election sequencing</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Deadline to submit draft maps: February 18, 2022, 5 p.m.</a:t>
                      </a:r>
                    </a:p>
                    <a:p>
                      <a:pPr marL="285750" indent="-285750">
                        <a:buFont typeface="Arial" panose="020B0604020202020204" pitchFamily="34" charset="0"/>
                        <a:buChar char="•"/>
                      </a:pPr>
                      <a:r>
                        <a:rPr lang="en-US" sz="1600" b="0" dirty="0">
                          <a:solidFill>
                            <a:srgbClr val="002060"/>
                          </a:solidFill>
                          <a:latin typeface="Garamond" panose="02020404030301010803" pitchFamily="18" charset="0"/>
                        </a:rPr>
                        <a:t>Draft maps posted deadline: February 28, 2022, 5 p.m.</a:t>
                      </a:r>
                    </a:p>
                  </a:txBody>
                  <a:tcPr/>
                </a:tc>
                <a:extLst>
                  <a:ext uri="{0D108BD9-81ED-4DB2-BD59-A6C34878D82A}">
                    <a16:rowId xmlns:a16="http://schemas.microsoft.com/office/drawing/2014/main" val="774401000"/>
                  </a:ext>
                </a:extLst>
              </a:tr>
            </a:tbl>
          </a:graphicData>
        </a:graphic>
      </p:graphicFrame>
      <p:sp>
        <p:nvSpPr>
          <p:cNvPr id="8" name="Google Shape;193;p8">
            <a:extLst>
              <a:ext uri="{FF2B5EF4-FFF2-40B4-BE49-F238E27FC236}">
                <a16:creationId xmlns:a16="http://schemas.microsoft.com/office/drawing/2014/main" id="{C58F3CA0-7BB7-4569-938A-2BDEF29171AA}"/>
              </a:ext>
            </a:extLst>
          </p:cNvPr>
          <p:cNvSpPr txBox="1">
            <a:spLocks noGrp="1"/>
          </p:cNvSpPr>
          <p:nvPr>
            <p:ph type="body" idx="1"/>
          </p:nvPr>
        </p:nvSpPr>
        <p:spPr>
          <a:xfrm>
            <a:off x="0" y="6406965"/>
            <a:ext cx="9133936" cy="46482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C13F3F"/>
              </a:buClr>
              <a:buSzPts val="2000"/>
              <a:buNone/>
            </a:pPr>
            <a:r>
              <a:rPr lang="en-US" sz="2000" b="1" dirty="0">
                <a:solidFill>
                  <a:srgbClr val="C13F3F"/>
                </a:solidFill>
              </a:rPr>
              <a:t>Dates/times subject to change</a:t>
            </a:r>
            <a:endParaRPr sz="2400" dirty="0">
              <a:solidFill>
                <a:schemeClr val="dk1"/>
              </a:solidFill>
            </a:endParaRPr>
          </a:p>
        </p:txBody>
      </p:sp>
    </p:spTree>
    <p:extLst>
      <p:ext uri="{BB962C8B-B14F-4D97-AF65-F5344CB8AC3E}">
        <p14:creationId xmlns:p14="http://schemas.microsoft.com/office/powerpoint/2010/main" val="263884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
          <p:cNvSpPr txBox="1">
            <a:spLocks noGrp="1"/>
          </p:cNvSpPr>
          <p:nvPr>
            <p:ph type="body" idx="4294967295"/>
          </p:nvPr>
        </p:nvSpPr>
        <p:spPr>
          <a:xfrm>
            <a:off x="111576" y="2013046"/>
            <a:ext cx="2590800" cy="2018180"/>
          </a:xfrm>
          <a:prstGeom prst="rect">
            <a:avLst/>
          </a:prstGeom>
          <a:noFill/>
          <a:ln w="9525" cap="flat" cmpd="sng">
            <a:solidFill>
              <a:srgbClr val="C13F3F"/>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r>
              <a:rPr lang="en-US" sz="1800" b="1" dirty="0">
                <a:solidFill>
                  <a:srgbClr val="002060"/>
                </a:solidFill>
              </a:rPr>
              <a:t>Equal Population</a:t>
            </a:r>
          </a:p>
          <a:p>
            <a:pPr marL="285750" indent="-285750"/>
            <a:r>
              <a:rPr lang="en-US" sz="1800" b="1" dirty="0">
                <a:solidFill>
                  <a:srgbClr val="002060"/>
                </a:solidFill>
              </a:rPr>
              <a:t>Federal</a:t>
            </a:r>
            <a:r>
              <a:rPr lang="en-US" sz="1800" dirty="0">
                <a:solidFill>
                  <a:srgbClr val="002060"/>
                </a:solidFill>
              </a:rPr>
              <a:t> </a:t>
            </a:r>
            <a:r>
              <a:rPr lang="en-US" sz="1800" b="1" dirty="0">
                <a:solidFill>
                  <a:srgbClr val="002060"/>
                </a:solidFill>
              </a:rPr>
              <a:t>Voting Rights Act</a:t>
            </a:r>
          </a:p>
          <a:p>
            <a:pPr marL="285750" indent="-285750"/>
            <a:r>
              <a:rPr lang="en-US" sz="1800" b="1" dirty="0">
                <a:solidFill>
                  <a:srgbClr val="002060"/>
                </a:solidFill>
              </a:rPr>
              <a:t>No Racial Gerrymandering</a:t>
            </a:r>
            <a:endParaRPr lang="en-US" sz="1800" dirty="0">
              <a:solidFill>
                <a:srgbClr val="002060"/>
              </a:solidFill>
            </a:endParaRPr>
          </a:p>
          <a:p>
            <a:pPr marL="640080" lvl="1" indent="-175641" algn="l" rtl="0">
              <a:spcBef>
                <a:spcPts val="550"/>
              </a:spcBef>
              <a:spcAft>
                <a:spcPts val="0"/>
              </a:spcAft>
              <a:buSzPct val="70000"/>
              <a:buNone/>
            </a:pPr>
            <a:endParaRPr sz="600" dirty="0"/>
          </a:p>
        </p:txBody>
      </p:sp>
      <p:sp>
        <p:nvSpPr>
          <p:cNvPr id="139" name="Google Shape;139;p3"/>
          <p:cNvSpPr txBox="1">
            <a:spLocks noGrp="1"/>
          </p:cNvSpPr>
          <p:nvPr>
            <p:ph type="body" idx="4294967295"/>
          </p:nvPr>
        </p:nvSpPr>
        <p:spPr>
          <a:xfrm>
            <a:off x="6025200" y="1983575"/>
            <a:ext cx="3007200" cy="4210748"/>
          </a:xfrm>
          <a:prstGeom prst="rect">
            <a:avLst/>
          </a:prstGeom>
          <a:noFill/>
          <a:ln w="9525" cap="flat" cmpd="sng">
            <a:solidFill>
              <a:srgbClr val="AFC9C3"/>
            </a:solidFill>
            <a:prstDash val="solid"/>
            <a:round/>
            <a:headEnd type="none" w="sm" len="sm"/>
            <a:tailEnd type="none" w="sm" len="sm"/>
          </a:ln>
        </p:spPr>
        <p:txBody>
          <a:bodyPr spcFirstLastPara="1" wrap="square" lIns="91425" tIns="45700" rIns="91425" bIns="45700" anchor="t" anchorCtr="0">
            <a:noAutofit/>
          </a:bodyPr>
          <a:lstStyle/>
          <a:p>
            <a:pPr marL="285750" indent="-285750">
              <a:spcBef>
                <a:spcPts val="0"/>
              </a:spcBef>
            </a:pPr>
            <a:r>
              <a:rPr lang="en-US" sz="1800" b="1" dirty="0">
                <a:solidFill>
                  <a:srgbClr val="002060"/>
                </a:solidFill>
              </a:rPr>
              <a:t>Minimize voters shifted to different election years</a:t>
            </a:r>
            <a:endParaRPr sz="1800" dirty="0">
              <a:solidFill>
                <a:srgbClr val="002060"/>
              </a:solidFill>
            </a:endParaRPr>
          </a:p>
          <a:p>
            <a:pPr marL="285750" indent="-285750"/>
            <a:r>
              <a:rPr lang="en-US" sz="1800" b="1" dirty="0">
                <a:solidFill>
                  <a:srgbClr val="002060"/>
                </a:solidFill>
              </a:rPr>
              <a:t>Respect voters’ choices / continuity in office</a:t>
            </a:r>
            <a:endParaRPr sz="1800" dirty="0">
              <a:solidFill>
                <a:srgbClr val="002060"/>
              </a:solidFill>
            </a:endParaRPr>
          </a:p>
          <a:p>
            <a:pPr marL="285750" indent="-285750"/>
            <a:r>
              <a:rPr lang="en-US" sz="1800" b="1" dirty="0">
                <a:solidFill>
                  <a:srgbClr val="002060"/>
                </a:solidFill>
              </a:rPr>
              <a:t>Future population growth</a:t>
            </a:r>
            <a:endParaRPr lang="en-US" sz="1800" dirty="0">
              <a:solidFill>
                <a:srgbClr val="002060"/>
              </a:solidFill>
            </a:endParaRPr>
          </a:p>
          <a:p>
            <a:pPr marL="285750" indent="-285750"/>
            <a:r>
              <a:rPr lang="en-US" sz="1800" b="1" dirty="0">
                <a:solidFill>
                  <a:srgbClr val="002060"/>
                </a:solidFill>
              </a:rPr>
              <a:t>Preserving the core of existing districts</a:t>
            </a:r>
            <a:endParaRPr sz="1800" dirty="0">
              <a:solidFill>
                <a:srgbClr val="002060"/>
              </a:solidFill>
            </a:endParaRPr>
          </a:p>
        </p:txBody>
      </p:sp>
      <p:sp>
        <p:nvSpPr>
          <p:cNvPr id="140" name="Google Shape;140;p3"/>
          <p:cNvSpPr txBox="1"/>
          <p:nvPr/>
        </p:nvSpPr>
        <p:spPr>
          <a:xfrm>
            <a:off x="111576" y="1368522"/>
            <a:ext cx="2590800" cy="639900"/>
          </a:xfrm>
          <a:prstGeom prst="rect">
            <a:avLst/>
          </a:prstGeom>
          <a:solidFill>
            <a:srgbClr val="C13F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1. Federal Laws</a:t>
            </a:r>
            <a:endParaRPr sz="1800" dirty="0"/>
          </a:p>
        </p:txBody>
      </p:sp>
      <p:sp>
        <p:nvSpPr>
          <p:cNvPr id="141" name="Google Shape;141;p3"/>
          <p:cNvSpPr txBox="1"/>
          <p:nvPr/>
        </p:nvSpPr>
        <p:spPr>
          <a:xfrm>
            <a:off x="2842875" y="1368525"/>
            <a:ext cx="3039600" cy="639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2. California Criteria for </a:t>
            </a:r>
            <a:br>
              <a:rPr lang="en-US" sz="1800" b="1" i="0" u="none" strike="noStrike" cap="none" dirty="0">
                <a:solidFill>
                  <a:schemeClr val="lt1"/>
                </a:solidFill>
                <a:latin typeface="Garamond"/>
                <a:ea typeface="Garamond"/>
                <a:cs typeface="Garamond"/>
                <a:sym typeface="Garamond"/>
              </a:rPr>
            </a:br>
            <a:r>
              <a:rPr lang="en-US" sz="1800" b="1" i="0" u="none" strike="noStrike" cap="none" dirty="0">
                <a:solidFill>
                  <a:schemeClr val="lt1"/>
                </a:solidFill>
                <a:latin typeface="Garamond"/>
                <a:ea typeface="Garamond"/>
                <a:cs typeface="Garamond"/>
                <a:sym typeface="Garamond"/>
              </a:rPr>
              <a:t>Cities</a:t>
            </a:r>
            <a:endParaRPr sz="1800" dirty="0"/>
          </a:p>
        </p:txBody>
      </p:sp>
      <p:pic>
        <p:nvPicPr>
          <p:cNvPr id="142" name="Google Shape;142;p3"/>
          <p:cNvPicPr preferRelativeResize="0"/>
          <p:nvPr/>
        </p:nvPicPr>
        <p:blipFill rotWithShape="1">
          <a:blip r:embed="rId3">
            <a:alphaModFix/>
          </a:blip>
          <a:srcRect/>
          <a:stretch/>
        </p:blipFill>
        <p:spPr>
          <a:xfrm>
            <a:off x="178425" y="4247200"/>
            <a:ext cx="2457125" cy="1629175"/>
          </a:xfrm>
          <a:prstGeom prst="rect">
            <a:avLst/>
          </a:prstGeom>
          <a:ln>
            <a:noFill/>
          </a:ln>
          <a:effectLst>
            <a:softEdge rad="112500"/>
          </a:effectLst>
        </p:spPr>
      </p:pic>
      <p:sp>
        <p:nvSpPr>
          <p:cNvPr id="143" name="Google Shape;143;p3"/>
          <p:cNvSpPr txBox="1"/>
          <p:nvPr/>
        </p:nvSpPr>
        <p:spPr>
          <a:xfrm>
            <a:off x="2857788" y="1983575"/>
            <a:ext cx="3009600" cy="4210748"/>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Font typeface="+mj-lt"/>
              <a:buAutoNum type="arabicPeriod"/>
            </a:pPr>
            <a:r>
              <a:rPr lang="en-US" sz="1800" b="1" i="0" u="none" strike="noStrike" cap="none" dirty="0">
                <a:solidFill>
                  <a:srgbClr val="002060"/>
                </a:solidFill>
                <a:latin typeface="Garamond" panose="02020404030301010803" pitchFamily="18" charset="0"/>
                <a:ea typeface="Garamond"/>
                <a:cs typeface="Garamond"/>
                <a:sym typeface="Garamond"/>
              </a:rPr>
              <a:t>Geographically contiguous</a:t>
            </a:r>
            <a:endParaRPr sz="1800" dirty="0">
              <a:solidFill>
                <a:srgbClr val="002060"/>
              </a:solidFill>
              <a:latin typeface="Garamond" panose="02020404030301010803" pitchFamily="18" charset="0"/>
            </a:endParaRPr>
          </a:p>
          <a:p>
            <a:pPr marL="342900" marR="0" lvl="0" indent="-342900" algn="l" rtl="0">
              <a:spcBef>
                <a:spcPts val="700"/>
              </a:spcBef>
              <a:spcAft>
                <a:spcPts val="0"/>
              </a:spcAft>
              <a:buFont typeface="+mj-lt"/>
              <a:buAutoNum type="arabicPeriod"/>
            </a:pPr>
            <a:r>
              <a:rPr lang="en-US" sz="1800" b="1" i="0" u="none" strike="noStrike" cap="none" dirty="0">
                <a:solidFill>
                  <a:srgbClr val="002060"/>
                </a:solidFill>
                <a:latin typeface="Garamond" panose="02020404030301010803" pitchFamily="18" charset="0"/>
                <a:ea typeface="Garamond"/>
                <a:cs typeface="Garamond"/>
                <a:sym typeface="Garamond"/>
              </a:rPr>
              <a:t>Undivided neighborhoods and “communities of interest” </a:t>
            </a:r>
            <a:endParaRPr b="0" i="0" u="none" strike="noStrike" cap="none" dirty="0">
              <a:solidFill>
                <a:srgbClr val="002060"/>
              </a:solidFill>
              <a:latin typeface="Garamond" panose="02020404030301010803" pitchFamily="18" charset="0"/>
              <a:ea typeface="Garamond"/>
              <a:cs typeface="Garamond"/>
              <a:sym typeface="Garamond"/>
            </a:endParaRPr>
          </a:p>
          <a:p>
            <a:pPr marL="342900" marR="0" lvl="0" indent="-342900" algn="l" rtl="0">
              <a:spcBef>
                <a:spcPts val="700"/>
              </a:spcBef>
              <a:spcAft>
                <a:spcPts val="0"/>
              </a:spcAft>
              <a:buFont typeface="+mj-lt"/>
              <a:buAutoNum type="arabicPeriod"/>
            </a:pPr>
            <a:r>
              <a:rPr lang="en-US" sz="1800" b="1" i="0" u="none" strike="noStrike" cap="none" dirty="0">
                <a:solidFill>
                  <a:srgbClr val="002060"/>
                </a:solidFill>
                <a:latin typeface="Garamond" panose="02020404030301010803" pitchFamily="18" charset="0"/>
                <a:ea typeface="Garamond"/>
                <a:cs typeface="Garamond"/>
                <a:sym typeface="Garamond"/>
              </a:rPr>
              <a:t>Easily identifiable boundaries</a:t>
            </a:r>
            <a:endParaRPr sz="1800" dirty="0">
              <a:solidFill>
                <a:srgbClr val="002060"/>
              </a:solidFill>
              <a:latin typeface="Garamond" panose="02020404030301010803" pitchFamily="18" charset="0"/>
            </a:endParaRPr>
          </a:p>
          <a:p>
            <a:pPr marL="342900" marR="0" lvl="0" indent="-342900" algn="l" rtl="0">
              <a:spcBef>
                <a:spcPts val="700"/>
              </a:spcBef>
              <a:spcAft>
                <a:spcPts val="0"/>
              </a:spcAft>
              <a:buFont typeface="+mj-lt"/>
              <a:buAutoNum type="arabicPeriod"/>
            </a:pPr>
            <a:r>
              <a:rPr lang="en-US" sz="1800" b="1" i="0" u="none" strike="noStrike" cap="none" dirty="0">
                <a:solidFill>
                  <a:srgbClr val="002060"/>
                </a:solidFill>
                <a:latin typeface="Garamond" panose="02020404030301010803" pitchFamily="18" charset="0"/>
                <a:ea typeface="Garamond"/>
                <a:cs typeface="Garamond"/>
                <a:sym typeface="Garamond"/>
              </a:rPr>
              <a:t>Compact</a:t>
            </a:r>
            <a:endParaRPr lang="en-US" sz="1800" b="1" dirty="0">
              <a:solidFill>
                <a:srgbClr val="002060"/>
              </a:solidFill>
              <a:latin typeface="Garamond" panose="02020404030301010803" pitchFamily="18" charset="0"/>
              <a:ea typeface="Garamond"/>
              <a:cs typeface="Garamond"/>
              <a:sym typeface="Garamond"/>
            </a:endParaRPr>
          </a:p>
          <a:p>
            <a:pPr marL="342900" marR="0" lvl="0" indent="-342900" algn="l" rtl="0">
              <a:spcBef>
                <a:spcPts val="700"/>
              </a:spcBef>
              <a:spcAft>
                <a:spcPts val="0"/>
              </a:spcAft>
              <a:buFont typeface="+mj-lt"/>
              <a:buAutoNum type="arabicPeriod"/>
            </a:pPr>
            <a:endParaRPr sz="1800" dirty="0">
              <a:solidFill>
                <a:srgbClr val="002060"/>
              </a:solidFill>
              <a:latin typeface="Garamond" panose="02020404030301010803" pitchFamily="18" charset="0"/>
            </a:endParaRPr>
          </a:p>
          <a:p>
            <a:pPr marL="0" marR="0" lvl="0" indent="0" algn="l" rtl="0">
              <a:spcBef>
                <a:spcPts val="700"/>
              </a:spcBef>
              <a:spcAft>
                <a:spcPts val="0"/>
              </a:spcAft>
              <a:buClr>
                <a:schemeClr val="accent2"/>
              </a:buClr>
              <a:buSzPts val="1080"/>
              <a:buFont typeface="Noto Sans Symbols"/>
              <a:buNone/>
            </a:pPr>
            <a:r>
              <a:rPr lang="en-US" sz="1800" b="1" u="none" strike="noStrike" cap="none" dirty="0">
                <a:solidFill>
                  <a:srgbClr val="C13F3F"/>
                </a:solidFill>
                <a:latin typeface="Garamond" panose="02020404030301010803" pitchFamily="18" charset="0"/>
                <a:ea typeface="Garamond"/>
                <a:cs typeface="Garamond"/>
                <a:sym typeface="Garamond"/>
              </a:rPr>
              <a:t>Prohibited: </a:t>
            </a:r>
            <a:r>
              <a:rPr lang="en-US" sz="1800" b="0" u="none" strike="noStrike" cap="none" dirty="0">
                <a:solidFill>
                  <a:srgbClr val="C13F3F"/>
                </a:solidFill>
                <a:latin typeface="Garamond" panose="02020404030301010803" pitchFamily="18" charset="0"/>
                <a:ea typeface="Garamond"/>
                <a:cs typeface="Garamond"/>
                <a:sym typeface="Garamond"/>
              </a:rPr>
              <a:t>“Shall not favor or discriminate against a political party.”</a:t>
            </a:r>
            <a:endParaRPr sz="1800" b="0" u="none" strike="noStrike" cap="none" dirty="0">
              <a:solidFill>
                <a:srgbClr val="C13F3F"/>
              </a:solidFill>
              <a:latin typeface="Garamond" panose="02020404030301010803" pitchFamily="18" charset="0"/>
              <a:ea typeface="Garamond"/>
              <a:cs typeface="Garamond"/>
              <a:sym typeface="Garamond"/>
            </a:endParaRPr>
          </a:p>
        </p:txBody>
      </p:sp>
      <p:sp>
        <p:nvSpPr>
          <p:cNvPr id="144" name="Google Shape;144;p3"/>
          <p:cNvSpPr txBox="1"/>
          <p:nvPr/>
        </p:nvSpPr>
        <p:spPr>
          <a:xfrm>
            <a:off x="6022937" y="1368525"/>
            <a:ext cx="3007200" cy="6399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2"/>
              </a:buClr>
              <a:buSzPts val="960"/>
              <a:buFont typeface="Noto Sans Symbols"/>
              <a:buNone/>
            </a:pPr>
            <a:r>
              <a:rPr lang="en-US" sz="1800" b="1" i="0" u="none" strike="noStrike" cap="none" dirty="0">
                <a:solidFill>
                  <a:schemeClr val="lt1"/>
                </a:solidFill>
                <a:latin typeface="Garamond"/>
                <a:ea typeface="Garamond"/>
                <a:cs typeface="Garamond"/>
                <a:sym typeface="Garamond"/>
              </a:rPr>
              <a:t>3. Other Traditional Redistricting Principles</a:t>
            </a:r>
            <a:endParaRPr sz="1800" dirty="0"/>
          </a:p>
        </p:txBody>
      </p:sp>
      <p:sp>
        <p:nvSpPr>
          <p:cNvPr id="145" name="Google Shape;145;p3"/>
          <p:cNvSpPr txBox="1">
            <a:spLocks noGrp="1"/>
          </p:cNvSpPr>
          <p:nvPr>
            <p:ph type="title"/>
          </p:nvPr>
        </p:nvSpPr>
        <p:spPr>
          <a:xfrm>
            <a:off x="1103250" y="94664"/>
            <a:ext cx="69375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Redistricting Rules and Goals</a:t>
            </a:r>
            <a:endParaRPr dirty="0"/>
          </a:p>
        </p:txBody>
      </p:sp>
      <p:sp>
        <p:nvSpPr>
          <p:cNvPr id="146" name="Google Shape;146;p3"/>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4</a:t>
            </a:fld>
            <a:endParaRPr dirty="0"/>
          </a:p>
        </p:txBody>
      </p:sp>
      <p:cxnSp>
        <p:nvCxnSpPr>
          <p:cNvPr id="147" name="Google Shape;147;p3"/>
          <p:cNvCxnSpPr/>
          <p:nvPr/>
        </p:nvCxnSpPr>
        <p:spPr>
          <a:xfrm>
            <a:off x="3057000" y="10852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48" name="Google Shape;148;p3"/>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
          <p:cNvSpPr txBox="1">
            <a:spLocks noGrp="1"/>
          </p:cNvSpPr>
          <p:nvPr>
            <p:ph type="title"/>
          </p:nvPr>
        </p:nvSpPr>
        <p:spPr>
          <a:xfrm>
            <a:off x="341400" y="213275"/>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Defining Neighborhoods</a:t>
            </a:r>
            <a:endParaRPr dirty="0"/>
          </a:p>
        </p:txBody>
      </p:sp>
      <p:sp>
        <p:nvSpPr>
          <p:cNvPr id="154" name="Google Shape;154;p4"/>
          <p:cNvSpPr txBox="1">
            <a:spLocks noGrp="1"/>
          </p:cNvSpPr>
          <p:nvPr>
            <p:ph type="body" idx="1"/>
          </p:nvPr>
        </p:nvSpPr>
        <p:spPr>
          <a:xfrm>
            <a:off x="688350" y="1522200"/>
            <a:ext cx="7767300" cy="4734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00"/>
              <a:buNone/>
            </a:pPr>
            <a:r>
              <a:rPr lang="en-US" sz="2000" b="1" dirty="0">
                <a:solidFill>
                  <a:srgbClr val="C13F3F"/>
                </a:solidFill>
              </a:rPr>
              <a:t>1</a:t>
            </a:r>
            <a:r>
              <a:rPr lang="en-US" sz="2000" b="1" baseline="30000" dirty="0">
                <a:solidFill>
                  <a:srgbClr val="C13F3F"/>
                </a:solidFill>
              </a:rPr>
              <a:t>st</a:t>
            </a:r>
            <a:r>
              <a:rPr lang="en-US" sz="2000" b="1" dirty="0">
                <a:solidFill>
                  <a:srgbClr val="C13F3F"/>
                </a:solidFill>
              </a:rPr>
              <a:t> Question: What is your neighborhood?</a:t>
            </a:r>
          </a:p>
          <a:p>
            <a:pPr marL="0" lvl="0" indent="0" algn="l" rtl="0">
              <a:spcBef>
                <a:spcPts val="0"/>
              </a:spcBef>
              <a:spcAft>
                <a:spcPts val="0"/>
              </a:spcAft>
              <a:buSzPts val="1200"/>
              <a:buNone/>
            </a:pPr>
            <a:endParaRPr sz="2000" b="1" dirty="0">
              <a:solidFill>
                <a:srgbClr val="C13F3F"/>
              </a:solidFill>
            </a:endParaRPr>
          </a:p>
          <a:p>
            <a:pPr marL="0" lvl="0" indent="0" algn="l" rtl="0">
              <a:spcBef>
                <a:spcPts val="700"/>
              </a:spcBef>
              <a:spcAft>
                <a:spcPts val="0"/>
              </a:spcAft>
              <a:buSzPts val="1200"/>
              <a:buNone/>
            </a:pPr>
            <a:r>
              <a:rPr lang="en-US" sz="2000" b="1" dirty="0">
                <a:solidFill>
                  <a:srgbClr val="C13F3F"/>
                </a:solidFill>
              </a:rPr>
              <a:t>2</a:t>
            </a:r>
            <a:r>
              <a:rPr lang="en-US" sz="2000" b="1" baseline="30000" dirty="0">
                <a:solidFill>
                  <a:srgbClr val="C13F3F"/>
                </a:solidFill>
              </a:rPr>
              <a:t>nd</a:t>
            </a:r>
            <a:r>
              <a:rPr lang="en-US" sz="2000" b="1" dirty="0">
                <a:solidFill>
                  <a:srgbClr val="C13F3F"/>
                </a:solidFill>
              </a:rPr>
              <a:t> Question: What are its geographic boundaries?</a:t>
            </a:r>
            <a:endParaRPr sz="2000" dirty="0">
              <a:solidFill>
                <a:srgbClr val="C13F3F"/>
              </a:solidFill>
            </a:endParaRPr>
          </a:p>
          <a:p>
            <a:pPr marL="0" lvl="0" indent="0" algn="l" rtl="0">
              <a:spcBef>
                <a:spcPts val="0"/>
              </a:spcBef>
              <a:spcAft>
                <a:spcPts val="0"/>
              </a:spcAft>
              <a:buSzPts val="960"/>
              <a:buNone/>
            </a:pPr>
            <a:endParaRPr sz="1000" b="1" dirty="0">
              <a:solidFill>
                <a:srgbClr val="7030A0"/>
              </a:solidFill>
            </a:endParaRPr>
          </a:p>
          <a:p>
            <a:pPr marL="0" lvl="0" indent="0" algn="l" rtl="0">
              <a:spcBef>
                <a:spcPts val="700"/>
              </a:spcBef>
              <a:spcAft>
                <a:spcPts val="0"/>
              </a:spcAft>
              <a:buSzPts val="960"/>
              <a:buNone/>
            </a:pPr>
            <a:r>
              <a:rPr lang="en-US" sz="2000" b="1" dirty="0">
                <a:solidFill>
                  <a:srgbClr val="002060"/>
                </a:solidFill>
              </a:rPr>
              <a:t>Examples of physical features defining a neighborhood boundary:</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Natural neighborhood dividing lines, such as highway or major roads, rivers, canals and/or hills</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Areas around parks or schools</a:t>
            </a:r>
            <a:endParaRPr sz="2000" dirty="0">
              <a:solidFill>
                <a:srgbClr val="002060"/>
              </a:solidFill>
            </a:endParaRPr>
          </a:p>
          <a:p>
            <a:pPr marL="777240" lvl="0" indent="-386080" algn="l" rtl="0">
              <a:spcBef>
                <a:spcPts val="700"/>
              </a:spcBef>
              <a:spcAft>
                <a:spcPts val="0"/>
              </a:spcAft>
              <a:buClr>
                <a:srgbClr val="002060"/>
              </a:buClr>
              <a:buSzPts val="2000"/>
              <a:buFont typeface="Wingdings" pitchFamily="2" charset="2"/>
              <a:buChar char="§"/>
            </a:pPr>
            <a:r>
              <a:rPr lang="en-US" sz="2000" dirty="0">
                <a:solidFill>
                  <a:srgbClr val="002060"/>
                </a:solidFill>
              </a:rPr>
              <a:t>Other neighborhood landmarks</a:t>
            </a:r>
            <a:endParaRPr sz="2000" dirty="0">
              <a:solidFill>
                <a:srgbClr val="002060"/>
              </a:solidFill>
            </a:endParaRPr>
          </a:p>
          <a:p>
            <a:pPr marL="320040" lvl="0" indent="0" algn="l" rtl="0">
              <a:spcBef>
                <a:spcPts val="0"/>
              </a:spcBef>
              <a:spcAft>
                <a:spcPts val="0"/>
              </a:spcAft>
              <a:buNone/>
            </a:pPr>
            <a:endParaRPr sz="1000" dirty="0">
              <a:solidFill>
                <a:srgbClr val="002060"/>
              </a:solidFill>
            </a:endParaRPr>
          </a:p>
          <a:p>
            <a:pPr marL="0" lvl="0" indent="0" algn="l" rtl="0">
              <a:spcBef>
                <a:spcPts val="700"/>
              </a:spcBef>
              <a:spcAft>
                <a:spcPts val="0"/>
              </a:spcAft>
              <a:buSzPts val="1200"/>
              <a:buNone/>
            </a:pPr>
            <a:endParaRPr lang="en-US" sz="2000" b="1" dirty="0">
              <a:solidFill>
                <a:srgbClr val="C13F3F"/>
              </a:solidFill>
            </a:endParaRPr>
          </a:p>
          <a:p>
            <a:pPr marL="0" lvl="0" indent="0" algn="l" rtl="0">
              <a:spcBef>
                <a:spcPts val="700"/>
              </a:spcBef>
              <a:spcAft>
                <a:spcPts val="0"/>
              </a:spcAft>
              <a:buSzPts val="1200"/>
              <a:buNone/>
            </a:pPr>
            <a:r>
              <a:rPr lang="en-US" sz="2000" b="1" dirty="0">
                <a:solidFill>
                  <a:srgbClr val="C13F3F"/>
                </a:solidFill>
              </a:rPr>
              <a:t>In the absence of public testimony, planning records and other similar documents may provide definition.</a:t>
            </a:r>
            <a:endParaRPr sz="2000" dirty="0">
              <a:solidFill>
                <a:srgbClr val="C13F3F"/>
              </a:solidFill>
            </a:endParaRPr>
          </a:p>
        </p:txBody>
      </p:sp>
      <p:pic>
        <p:nvPicPr>
          <p:cNvPr id="155" name="Google Shape;155;p4"/>
          <p:cNvPicPr preferRelativeResize="0"/>
          <p:nvPr/>
        </p:nvPicPr>
        <p:blipFill rotWithShape="1">
          <a:blip r:embed="rId3">
            <a:alphaModFix/>
          </a:blip>
          <a:srcRect/>
          <a:stretch/>
        </p:blipFill>
        <p:spPr>
          <a:xfrm>
            <a:off x="5597773" y="5643581"/>
            <a:ext cx="3546227" cy="678771"/>
          </a:xfrm>
          <a:prstGeom prst="rect">
            <a:avLst/>
          </a:prstGeom>
          <a:noFill/>
          <a:ln>
            <a:noFill/>
          </a:ln>
        </p:spPr>
      </p:pic>
      <p:sp>
        <p:nvSpPr>
          <p:cNvPr id="156" name="Google Shape;156;p4"/>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5</a:t>
            </a:fld>
            <a:endParaRPr dirty="0"/>
          </a:p>
        </p:txBody>
      </p:sp>
      <p:cxnSp>
        <p:nvCxnSpPr>
          <p:cNvPr id="157" name="Google Shape;157;p4"/>
          <p:cNvCxnSpPr/>
          <p:nvPr/>
        </p:nvCxnSpPr>
        <p:spPr>
          <a:xfrm>
            <a:off x="3043500" y="1203875"/>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58" name="Google Shape;158;p4"/>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5103" y="152974"/>
            <a:ext cx="9133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aramond"/>
              <a:buNone/>
            </a:pPr>
            <a:r>
              <a:rPr lang="en-US" sz="3640" b="1" dirty="0"/>
              <a:t>Beyond Neighborhoods:</a:t>
            </a:r>
            <a:br>
              <a:rPr lang="en-US" sz="3640" b="1" dirty="0"/>
            </a:br>
            <a:r>
              <a:rPr lang="en-US" sz="3640" b="1" dirty="0"/>
              <a:t>Defining Communities of Interest</a:t>
            </a:r>
            <a:endParaRPr sz="3640" dirty="0"/>
          </a:p>
        </p:txBody>
      </p:sp>
      <p:sp>
        <p:nvSpPr>
          <p:cNvPr id="164" name="Google Shape;164;p5"/>
          <p:cNvSpPr txBox="1">
            <a:spLocks noGrp="1"/>
          </p:cNvSpPr>
          <p:nvPr>
            <p:ph type="body" idx="1"/>
          </p:nvPr>
        </p:nvSpPr>
        <p:spPr>
          <a:xfrm>
            <a:off x="341400" y="1646575"/>
            <a:ext cx="8461200" cy="4308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00"/>
              <a:buNone/>
            </a:pPr>
            <a:r>
              <a:rPr lang="en-US" sz="2000" b="1" dirty="0">
                <a:solidFill>
                  <a:srgbClr val="C13F3F"/>
                </a:solidFill>
              </a:rPr>
              <a:t>1</a:t>
            </a:r>
            <a:r>
              <a:rPr lang="en-US" sz="2000" b="1" baseline="30000" dirty="0">
                <a:solidFill>
                  <a:srgbClr val="C13F3F"/>
                </a:solidFill>
              </a:rPr>
              <a:t>st</a:t>
            </a:r>
            <a:r>
              <a:rPr lang="en-US" sz="2000" b="1" dirty="0">
                <a:solidFill>
                  <a:srgbClr val="C13F3F"/>
                </a:solidFill>
              </a:rPr>
              <a:t> Question: What defines your community?</a:t>
            </a:r>
            <a:endParaRPr dirty="0">
              <a:solidFill>
                <a:srgbClr val="C13F3F"/>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Geographic Area, plus</a:t>
            </a:r>
            <a:endParaRPr sz="2000" dirty="0">
              <a:solidFill>
                <a:srgbClr val="002060"/>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Shared issue or characteristic</a:t>
            </a:r>
            <a:endParaRPr sz="2000" dirty="0">
              <a:solidFill>
                <a:srgbClr val="002060"/>
              </a:solidFill>
            </a:endParaRPr>
          </a:p>
          <a:p>
            <a:pPr marL="1097280" lvl="1" indent="-317500" algn="l" rtl="0">
              <a:spcBef>
                <a:spcPts val="550"/>
              </a:spcBef>
              <a:spcAft>
                <a:spcPts val="0"/>
              </a:spcAft>
              <a:buClr>
                <a:srgbClr val="002060"/>
              </a:buClr>
              <a:buSzPts val="1800"/>
              <a:buFont typeface="Wingdings" pitchFamily="2" charset="2"/>
              <a:buChar char="§"/>
            </a:pPr>
            <a:r>
              <a:rPr lang="en-US" sz="1800" dirty="0">
                <a:solidFill>
                  <a:srgbClr val="002060"/>
                </a:solidFill>
              </a:rPr>
              <a:t>Shared social or economic interest</a:t>
            </a:r>
            <a:endParaRPr sz="1800" dirty="0">
              <a:solidFill>
                <a:srgbClr val="002060"/>
              </a:solidFill>
            </a:endParaRPr>
          </a:p>
          <a:p>
            <a:pPr marL="1097280" lvl="1" indent="-317500" algn="l" rtl="0">
              <a:spcBef>
                <a:spcPts val="550"/>
              </a:spcBef>
              <a:spcAft>
                <a:spcPts val="0"/>
              </a:spcAft>
              <a:buClr>
                <a:srgbClr val="002060"/>
              </a:buClr>
              <a:buSzPts val="1800"/>
              <a:buFont typeface="Wingdings" pitchFamily="2" charset="2"/>
              <a:buChar char="§"/>
            </a:pPr>
            <a:r>
              <a:rPr lang="en-US" sz="1800" dirty="0">
                <a:solidFill>
                  <a:srgbClr val="002060"/>
                </a:solidFill>
              </a:rPr>
              <a:t>Impacted by county policies</a:t>
            </a:r>
            <a:endParaRPr sz="1800" dirty="0">
              <a:solidFill>
                <a:srgbClr val="002060"/>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Tell us “your community’s story”</a:t>
            </a:r>
            <a:endParaRPr sz="2000" dirty="0">
              <a:solidFill>
                <a:srgbClr val="002060"/>
              </a:solidFill>
            </a:endParaRPr>
          </a:p>
          <a:p>
            <a:pPr marL="0" lvl="0" indent="0" algn="l" rtl="0">
              <a:spcBef>
                <a:spcPts val="0"/>
              </a:spcBef>
              <a:spcAft>
                <a:spcPts val="0"/>
              </a:spcAft>
              <a:buSzPts val="1200"/>
              <a:buNone/>
            </a:pPr>
            <a:endParaRPr sz="1000" b="1" dirty="0">
              <a:solidFill>
                <a:srgbClr val="7030A0"/>
              </a:solidFill>
            </a:endParaRPr>
          </a:p>
          <a:p>
            <a:pPr marL="0" lvl="0" indent="0" algn="l" rtl="0">
              <a:spcBef>
                <a:spcPts val="0"/>
              </a:spcBef>
              <a:spcAft>
                <a:spcPts val="0"/>
              </a:spcAft>
              <a:buSzPts val="1200"/>
              <a:buNone/>
            </a:pPr>
            <a:r>
              <a:rPr lang="en-US" sz="2000" b="1" dirty="0">
                <a:solidFill>
                  <a:srgbClr val="C13F3F"/>
                </a:solidFill>
              </a:rPr>
              <a:t>2</a:t>
            </a:r>
            <a:r>
              <a:rPr lang="en-US" sz="2000" b="1" baseline="30000" dirty="0">
                <a:solidFill>
                  <a:srgbClr val="C13F3F"/>
                </a:solidFill>
              </a:rPr>
              <a:t>nd</a:t>
            </a:r>
            <a:r>
              <a:rPr lang="en-US" sz="2000" b="1" dirty="0">
                <a:solidFill>
                  <a:srgbClr val="C13F3F"/>
                </a:solidFill>
              </a:rPr>
              <a:t> Question:</a:t>
            </a:r>
            <a:r>
              <a:rPr lang="en-US" dirty="0">
                <a:solidFill>
                  <a:srgbClr val="C13F3F"/>
                </a:solidFill>
              </a:rPr>
              <a:t> </a:t>
            </a:r>
            <a:r>
              <a:rPr lang="en-US" sz="2000" b="1" dirty="0">
                <a:solidFill>
                  <a:srgbClr val="C13F3F"/>
                </a:solidFill>
              </a:rPr>
              <a:t>Would this community benefit from being “included within a single district for purposes of its effective and fair representation”? </a:t>
            </a:r>
            <a:endParaRPr dirty="0">
              <a:solidFill>
                <a:srgbClr val="C13F3F"/>
              </a:solidFill>
            </a:endParaRPr>
          </a:p>
          <a:p>
            <a:pPr marL="777240" lvl="0" indent="-378460" algn="l" rtl="0">
              <a:spcBef>
                <a:spcPts val="700"/>
              </a:spcBef>
              <a:spcAft>
                <a:spcPts val="0"/>
              </a:spcAft>
              <a:buClr>
                <a:srgbClr val="002060"/>
              </a:buClr>
              <a:buSzPts val="2000"/>
              <a:buFont typeface="Wingdings" pitchFamily="2" charset="2"/>
              <a:buChar char="§"/>
            </a:pPr>
            <a:r>
              <a:rPr lang="en-US" sz="2000" dirty="0">
                <a:solidFill>
                  <a:srgbClr val="002060"/>
                </a:solidFill>
              </a:rPr>
              <a:t>Or would it benefit more from having multiple representatives?</a:t>
            </a:r>
            <a:endParaRPr sz="2000" dirty="0">
              <a:solidFill>
                <a:srgbClr val="002060"/>
              </a:solidFill>
            </a:endParaRPr>
          </a:p>
        </p:txBody>
      </p:sp>
      <p:sp>
        <p:nvSpPr>
          <p:cNvPr id="165" name="Google Shape;165;p5"/>
          <p:cNvSpPr txBox="1"/>
          <p:nvPr/>
        </p:nvSpPr>
        <p:spPr>
          <a:xfrm>
            <a:off x="975900" y="5399300"/>
            <a:ext cx="7192200" cy="708000"/>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2000" u="none" strike="noStrike" cap="none" dirty="0">
                <a:solidFill>
                  <a:srgbClr val="002060"/>
                </a:solidFill>
                <a:latin typeface="Garamond"/>
                <a:ea typeface="Garamond"/>
                <a:cs typeface="Garamond"/>
                <a:sym typeface="Garamond"/>
              </a:rPr>
              <a:t>Definitions of Communities of Interest may </a:t>
            </a:r>
            <a:r>
              <a:rPr lang="en-US" sz="2000" u="sng" strike="noStrike" cap="none" dirty="0">
                <a:solidFill>
                  <a:srgbClr val="002060"/>
                </a:solidFill>
                <a:latin typeface="Garamond"/>
                <a:ea typeface="Garamond"/>
                <a:cs typeface="Garamond"/>
                <a:sym typeface="Garamond"/>
              </a:rPr>
              <a:t>not</a:t>
            </a:r>
            <a:r>
              <a:rPr lang="en-US" sz="2000" u="none" strike="noStrike" cap="none" dirty="0">
                <a:solidFill>
                  <a:srgbClr val="002060"/>
                </a:solidFill>
                <a:latin typeface="Garamond"/>
                <a:ea typeface="Garamond"/>
                <a:cs typeface="Garamond"/>
                <a:sym typeface="Garamond"/>
              </a:rPr>
              <a:t> include relationships with political parties, incumbents, or political candidates.</a:t>
            </a:r>
            <a:endParaRPr sz="2000" dirty="0">
              <a:solidFill>
                <a:srgbClr val="002060"/>
              </a:solidFill>
            </a:endParaRPr>
          </a:p>
        </p:txBody>
      </p:sp>
      <p:sp>
        <p:nvSpPr>
          <p:cNvPr id="166" name="Google Shape;166;p5"/>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6</a:t>
            </a:fld>
            <a:endParaRPr dirty="0"/>
          </a:p>
        </p:txBody>
      </p:sp>
      <p:cxnSp>
        <p:nvCxnSpPr>
          <p:cNvPr id="167" name="Google Shape;167;p5"/>
          <p:cNvCxnSpPr/>
          <p:nvPr/>
        </p:nvCxnSpPr>
        <p:spPr>
          <a:xfrm>
            <a:off x="3057000" y="1464513"/>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68" name="Google Shape;168;p5"/>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5103" y="152974"/>
            <a:ext cx="9133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aramond"/>
              <a:buNone/>
            </a:pPr>
            <a:r>
              <a:rPr lang="en-US" sz="3640" b="1" dirty="0"/>
              <a:t>Possible Neighborhoods / Communities</a:t>
            </a:r>
            <a:endParaRPr sz="3640" dirty="0"/>
          </a:p>
        </p:txBody>
      </p:sp>
      <p:sp>
        <p:nvSpPr>
          <p:cNvPr id="166" name="Google Shape;166;p5"/>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7</a:t>
            </a:fld>
            <a:endParaRPr dirty="0"/>
          </a:p>
        </p:txBody>
      </p:sp>
      <p:sp>
        <p:nvSpPr>
          <p:cNvPr id="168" name="Google Shape;168;p5"/>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pic>
        <p:nvPicPr>
          <p:cNvPr id="5" name="Picture 4" descr="Diagram&#10;&#10;Description automatically generated">
            <a:extLst>
              <a:ext uri="{FF2B5EF4-FFF2-40B4-BE49-F238E27FC236}">
                <a16:creationId xmlns:a16="http://schemas.microsoft.com/office/drawing/2014/main" id="{B6D16911-5FF8-47AB-BAC3-03BE55032ED1}"/>
              </a:ext>
            </a:extLst>
          </p:cNvPr>
          <p:cNvPicPr>
            <a:picLocks noChangeAspect="1"/>
          </p:cNvPicPr>
          <p:nvPr/>
        </p:nvPicPr>
        <p:blipFill rotWithShape="1">
          <a:blip r:embed="rId3"/>
          <a:srcRect l="11288" t="5437" r="11456" b="8479"/>
          <a:stretch/>
        </p:blipFill>
        <p:spPr>
          <a:xfrm>
            <a:off x="2521261" y="1056450"/>
            <a:ext cx="3923927" cy="5660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453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5103" y="152974"/>
            <a:ext cx="9133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Garamond"/>
              <a:buNone/>
            </a:pPr>
            <a:r>
              <a:rPr lang="en-US" sz="3640" b="1" dirty="0"/>
              <a:t>Annexations?</a:t>
            </a:r>
            <a:endParaRPr sz="3640" dirty="0"/>
          </a:p>
        </p:txBody>
      </p:sp>
      <p:sp>
        <p:nvSpPr>
          <p:cNvPr id="166" name="Google Shape;166;p5"/>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8</a:t>
            </a:fld>
            <a:endParaRPr dirty="0"/>
          </a:p>
        </p:txBody>
      </p:sp>
      <p:sp>
        <p:nvSpPr>
          <p:cNvPr id="168" name="Google Shape;168;p5"/>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
        <p:nvSpPr>
          <p:cNvPr id="2" name="Rectangle 1">
            <a:extLst>
              <a:ext uri="{FF2B5EF4-FFF2-40B4-BE49-F238E27FC236}">
                <a16:creationId xmlns:a16="http://schemas.microsoft.com/office/drawing/2014/main" id="{610D5F7A-29F2-426E-98C2-36CA2046CF7C}"/>
              </a:ext>
            </a:extLst>
          </p:cNvPr>
          <p:cNvSpPr>
            <a:spLocks noChangeArrowheads="1"/>
          </p:cNvSpPr>
          <p:nvPr/>
        </p:nvSpPr>
        <p:spPr bwMode="auto">
          <a:xfrm>
            <a:off x="204281" y="1295176"/>
            <a:ext cx="868519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latin typeface="Garamond" panose="02020404030301010803" pitchFamily="18" charset="0"/>
              </a:rPr>
              <a:t>If the boundaries of a city expand by the addition of new territory, including through annexation of unincorporated territory or consolidation with another city, the council shall add that new territory to the nearest existing council district without changing the boundaries of other council district boundaries.</a:t>
            </a:r>
            <a:endParaRPr lang="en-US" altLang="en-US" sz="2000" dirty="0">
              <a:solidFill>
                <a:srgbClr val="002060"/>
              </a:solidFill>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06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2060"/>
                </a:solidFill>
                <a:latin typeface="Garamond" panose="02020404030301010803" pitchFamily="18" charset="0"/>
              </a:rPr>
              <a:t>C</a:t>
            </a:r>
            <a:r>
              <a:rPr kumimoji="0" lang="en-US" altLang="en-US" sz="2000" b="0" i="0" u="none" strike="noStrike" cap="none" normalizeH="0" baseline="0" dirty="0">
                <a:ln>
                  <a:noFill/>
                </a:ln>
                <a:solidFill>
                  <a:srgbClr val="002060"/>
                </a:solidFill>
                <a:effectLst/>
                <a:latin typeface="Garamond" panose="02020404030301010803" pitchFamily="18" charset="0"/>
              </a:rPr>
              <a:t>ouncil may adopt new boundaries for each council district under the circumstances described above if both of the following conditions are met:</a:t>
            </a:r>
            <a:endParaRPr lang="en-US" altLang="en-US" sz="2000" dirty="0">
              <a:solidFill>
                <a:srgbClr val="002060"/>
              </a:solidFill>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060"/>
              </a:solidFill>
              <a:effectLst/>
              <a:latin typeface="Garamond" panose="02020404030301010803" pitchFamily="18"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002060"/>
                </a:solidFill>
                <a:effectLst/>
                <a:latin typeface="Garamond" panose="02020404030301010803" pitchFamily="18" charset="0"/>
              </a:rPr>
              <a:t>There are more than four years until the council is next required to redistrict.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dirty="0">
                <a:ln>
                  <a:noFill/>
                </a:ln>
                <a:solidFill>
                  <a:srgbClr val="002060"/>
                </a:solidFill>
                <a:effectLst/>
                <a:latin typeface="Garamond" panose="02020404030301010803" pitchFamily="18" charset="0"/>
              </a:rPr>
              <a:t>The population of the new territory being annexed or consolidated is greater than 25 percent of the city’s population as determined by the most recent federal decennial census.</a:t>
            </a:r>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a:ln>
                <a:noFill/>
              </a:ln>
              <a:solidFill>
                <a:srgbClr val="00206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2060"/>
                </a:solidFill>
                <a:latin typeface="Garamond" panose="02020404030301010803" pitchFamily="18" charset="0"/>
              </a:rPr>
              <a:t>D</a:t>
            </a:r>
            <a:r>
              <a:rPr kumimoji="0" lang="en-US" altLang="en-US" sz="2000" b="0" i="0" u="none" strike="noStrike" cap="none" normalizeH="0" baseline="0" dirty="0">
                <a:ln>
                  <a:noFill/>
                </a:ln>
                <a:solidFill>
                  <a:srgbClr val="002060"/>
                </a:solidFill>
                <a:effectLst/>
                <a:latin typeface="Garamond" panose="02020404030301010803" pitchFamily="18" charset="0"/>
              </a:rPr>
              <a:t>oes not apply to a charter city that has adopted, by ordinance or in its city charter, a different standard for adding new territory to existing council districts.</a:t>
            </a:r>
            <a:endParaRPr kumimoji="0" lang="en-US" altLang="en-US" sz="1600" b="0" i="0" u="none" strike="noStrike" cap="none" normalizeH="0" baseline="0" dirty="0">
              <a:ln>
                <a:noFill/>
              </a:ln>
              <a:solidFill>
                <a:srgbClr val="C00000"/>
              </a:solidFill>
              <a:effectLst/>
              <a:latin typeface="Garamond" panose="02020404030301010803" pitchFamily="18" charset="0"/>
            </a:endParaRPr>
          </a:p>
          <a:p>
            <a:pPr algn="r">
              <a:buClrTx/>
            </a:pPr>
            <a:r>
              <a:rPr kumimoji="0" lang="en-US" altLang="en-US" sz="1600" b="0" i="1" u="none" strike="noStrike" cap="none" normalizeH="0" baseline="0">
                <a:ln>
                  <a:noFill/>
                </a:ln>
                <a:solidFill>
                  <a:srgbClr val="C00000"/>
                </a:solidFill>
                <a:effectLst/>
                <a:latin typeface="Garamond" panose="02020404030301010803" pitchFamily="18" charset="0"/>
                <a:cs typeface="Arial" panose="020B0604020202020204" pitchFamily="34" charset="0"/>
              </a:rPr>
              <a:t>Elections </a:t>
            </a:r>
            <a:r>
              <a:rPr kumimoji="0" lang="en-US" altLang="en-US" sz="1600" b="0" i="1" u="none" strike="noStrike" cap="none" normalizeH="0" baseline="0" dirty="0">
                <a:ln>
                  <a:noFill/>
                </a:ln>
                <a:solidFill>
                  <a:srgbClr val="C00000"/>
                </a:solidFill>
                <a:effectLst/>
                <a:latin typeface="Garamond" panose="02020404030301010803" pitchFamily="18" charset="0"/>
                <a:cs typeface="Arial" panose="020B0604020202020204" pitchFamily="34" charset="0"/>
              </a:rPr>
              <a:t>Code 21623</a:t>
            </a:r>
            <a:endParaRPr kumimoji="0" lang="en-US" altLang="en-US" sz="1600" b="0" i="1" u="none" strike="noStrike" cap="none" normalizeH="0" baseline="0" dirty="0">
              <a:ln>
                <a:noFill/>
              </a:ln>
              <a:solidFill>
                <a:srgbClr val="C00000"/>
              </a:solidFill>
              <a:effectLst/>
              <a:latin typeface="Garamond" panose="02020404030301010803"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2060"/>
              </a:solidFill>
              <a:effectLst/>
              <a:latin typeface="Garamond" panose="02020404030301010803" pitchFamily="18" charset="0"/>
            </a:endParaRPr>
          </a:p>
        </p:txBody>
      </p:sp>
      <p:cxnSp>
        <p:nvCxnSpPr>
          <p:cNvPr id="7" name="Google Shape;157;p4">
            <a:extLst>
              <a:ext uri="{FF2B5EF4-FFF2-40B4-BE49-F238E27FC236}">
                <a16:creationId xmlns:a16="http://schemas.microsoft.com/office/drawing/2014/main" id="{244AA55C-64BA-4BFC-9A7F-4CBAC9B86B57}"/>
              </a:ext>
            </a:extLst>
          </p:cNvPr>
          <p:cNvCxnSpPr/>
          <p:nvPr/>
        </p:nvCxnSpPr>
        <p:spPr>
          <a:xfrm>
            <a:off x="3043500" y="1203875"/>
            <a:ext cx="3030000" cy="13500"/>
          </a:xfrm>
          <a:prstGeom prst="straightConnector1">
            <a:avLst/>
          </a:prstGeom>
          <a:noFill/>
          <a:ln w="9525" cap="flat" cmpd="sng">
            <a:solidFill>
              <a:srgbClr val="002060"/>
            </a:solidFill>
            <a:prstDash val="solid"/>
            <a:round/>
            <a:headEnd type="none" w="med" len="med"/>
            <a:tailEnd type="none" w="med" len="med"/>
          </a:ln>
        </p:spPr>
      </p:cxnSp>
    </p:spTree>
    <p:extLst>
      <p:ext uri="{BB962C8B-B14F-4D97-AF65-F5344CB8AC3E}">
        <p14:creationId xmlns:p14="http://schemas.microsoft.com/office/powerpoint/2010/main" val="266747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304825" y="311100"/>
            <a:ext cx="84612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Garamond"/>
              <a:buNone/>
            </a:pPr>
            <a:r>
              <a:rPr lang="en-US" b="1" dirty="0"/>
              <a:t>Public Mapping and Map Review Tools</a:t>
            </a:r>
            <a:endParaRPr dirty="0"/>
          </a:p>
        </p:txBody>
      </p:sp>
      <p:sp>
        <p:nvSpPr>
          <p:cNvPr id="193" name="Google Shape;193;p8"/>
          <p:cNvSpPr txBox="1">
            <a:spLocks noGrp="1"/>
          </p:cNvSpPr>
          <p:nvPr>
            <p:ph type="body" idx="1"/>
          </p:nvPr>
        </p:nvSpPr>
        <p:spPr>
          <a:xfrm>
            <a:off x="551425" y="1766125"/>
            <a:ext cx="7968000" cy="3276600"/>
          </a:xfrm>
          <a:prstGeom prst="rect">
            <a:avLst/>
          </a:prstGeom>
          <a:noFill/>
          <a:ln>
            <a:noFill/>
          </a:ln>
        </p:spPr>
        <p:txBody>
          <a:bodyPr spcFirstLastPara="1" wrap="square" lIns="91425" tIns="45700" rIns="91425" bIns="45700" anchor="t" anchorCtr="0">
            <a:normAutofit/>
          </a:bodyPr>
          <a:lstStyle/>
          <a:p>
            <a:pPr marL="320040" lvl="0" indent="-370840" algn="l" rtl="0">
              <a:spcBef>
                <a:spcPts val="0"/>
              </a:spcBef>
              <a:spcAft>
                <a:spcPts val="0"/>
              </a:spcAft>
              <a:buClr>
                <a:srgbClr val="C13F3F"/>
              </a:buClr>
              <a:buSzPts val="2000"/>
              <a:buFont typeface="Wingdings" pitchFamily="2" charset="2"/>
              <a:buChar char="§"/>
            </a:pPr>
            <a:r>
              <a:rPr lang="en-US" sz="2000" b="1" dirty="0">
                <a:solidFill>
                  <a:srgbClr val="C13F3F"/>
                </a:solidFill>
              </a:rPr>
              <a:t>Different tools for different purposes</a:t>
            </a:r>
          </a:p>
          <a:p>
            <a:pPr marL="0" lvl="0" indent="0" algn="l" rtl="0">
              <a:spcBef>
                <a:spcPts val="0"/>
              </a:spcBef>
              <a:spcAft>
                <a:spcPts val="0"/>
              </a:spcAft>
              <a:buClr>
                <a:srgbClr val="C13F3F"/>
              </a:buClr>
              <a:buSzPts val="2000"/>
              <a:buNone/>
            </a:pPr>
            <a:endParaRPr sz="2000" b="1" dirty="0">
              <a:solidFill>
                <a:srgbClr val="C13F3F"/>
              </a:solidFill>
            </a:endParaRPr>
          </a:p>
          <a:p>
            <a:pPr marL="491490" lvl="0" indent="-171450" algn="l" rtl="0">
              <a:spcBef>
                <a:spcPts val="0"/>
              </a:spcBef>
              <a:spcAft>
                <a:spcPts val="0"/>
              </a:spcAft>
              <a:buFont typeface="Wingdings" pitchFamily="2" charset="2"/>
              <a:buChar char="§"/>
            </a:pPr>
            <a:endParaRPr sz="1000" b="1" dirty="0">
              <a:solidFill>
                <a:srgbClr val="C13F3F"/>
              </a:solidFill>
            </a:endParaRPr>
          </a:p>
          <a:p>
            <a:pPr marL="320040" lvl="0" indent="-370840" algn="l" rtl="0">
              <a:spcBef>
                <a:spcPts val="0"/>
              </a:spcBef>
              <a:spcAft>
                <a:spcPts val="0"/>
              </a:spcAft>
              <a:buClr>
                <a:srgbClr val="C13F3F"/>
              </a:buClr>
              <a:buSzPts val="2000"/>
              <a:buFont typeface="Wingdings" pitchFamily="2" charset="2"/>
              <a:buChar char="§"/>
            </a:pPr>
            <a:r>
              <a:rPr lang="en-US" sz="2000" b="1" dirty="0">
                <a:solidFill>
                  <a:srgbClr val="C13F3F"/>
                </a:solidFill>
              </a:rPr>
              <a:t>Different tools for different levels of technical skill and interest</a:t>
            </a:r>
            <a:endParaRPr sz="2000" dirty="0">
              <a:solidFill>
                <a:srgbClr val="C13F3F"/>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Simple “review draft maps” tool</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Easy-to-use “Draw your neighborhood” tool</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Paper- and Excel-based simple “Draw a draft map” tools</a:t>
            </a:r>
            <a:endParaRPr sz="2000" dirty="0">
              <a:solidFill>
                <a:srgbClr val="002060"/>
              </a:solidFill>
            </a:endParaRPr>
          </a:p>
          <a:p>
            <a:pPr marL="688340" lvl="1" indent="-342900" algn="l" rtl="0">
              <a:spcBef>
                <a:spcPts val="550"/>
              </a:spcBef>
              <a:spcAft>
                <a:spcPts val="0"/>
              </a:spcAft>
              <a:buClr>
                <a:srgbClr val="002060"/>
              </a:buClr>
              <a:buSzPts val="2000"/>
              <a:buFont typeface="Wingdings" pitchFamily="2" charset="2"/>
              <a:buChar char="§"/>
            </a:pPr>
            <a:r>
              <a:rPr lang="en-US" sz="2000" i="0" dirty="0">
                <a:solidFill>
                  <a:srgbClr val="002060"/>
                </a:solidFill>
              </a:rPr>
              <a:t>Powerful, data-rich “Draw a draft map” tool</a:t>
            </a:r>
            <a:endParaRPr sz="2000" dirty="0">
              <a:solidFill>
                <a:srgbClr val="002060"/>
              </a:solidFill>
            </a:endParaRPr>
          </a:p>
          <a:p>
            <a:pPr marL="320040" lvl="0" indent="-228600" algn="l" rtl="0">
              <a:spcBef>
                <a:spcPts val="700"/>
              </a:spcBef>
              <a:spcAft>
                <a:spcPts val="0"/>
              </a:spcAft>
              <a:buSzPts val="1440"/>
              <a:buNone/>
            </a:pPr>
            <a:endParaRPr sz="2400" dirty="0">
              <a:solidFill>
                <a:schemeClr val="dk1"/>
              </a:solidFill>
            </a:endParaRPr>
          </a:p>
        </p:txBody>
      </p:sp>
      <p:sp>
        <p:nvSpPr>
          <p:cNvPr id="194" name="Google Shape;194;p8"/>
          <p:cNvSpPr txBox="1"/>
          <p:nvPr/>
        </p:nvSpPr>
        <p:spPr>
          <a:xfrm>
            <a:off x="1019250" y="4948225"/>
            <a:ext cx="7105500" cy="708000"/>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2000" u="none" strike="noStrike" cap="none" dirty="0">
                <a:solidFill>
                  <a:srgbClr val="002060"/>
                </a:solidFill>
                <a:latin typeface="Garamond"/>
                <a:ea typeface="Garamond"/>
                <a:cs typeface="Garamond"/>
                <a:sym typeface="Garamond"/>
              </a:rPr>
              <a:t>Whether you use the powerful (but complicated) online mapping tool, Excel, the paper kit, or just draw on a napkin, we welcome your maps!</a:t>
            </a:r>
            <a:endParaRPr sz="2000" dirty="0">
              <a:solidFill>
                <a:srgbClr val="002060"/>
              </a:solidFill>
            </a:endParaRPr>
          </a:p>
        </p:txBody>
      </p:sp>
      <p:sp>
        <p:nvSpPr>
          <p:cNvPr id="195" name="Google Shape;195;p8"/>
          <p:cNvSpPr txBox="1">
            <a:spLocks noGrp="1"/>
          </p:cNvSpPr>
          <p:nvPr>
            <p:ph type="sldNum" idx="12"/>
          </p:nvPr>
        </p:nvSpPr>
        <p:spPr>
          <a:xfrm>
            <a:off x="8600536" y="6360317"/>
            <a:ext cx="533400" cy="497700"/>
          </a:xfrm>
          <a:prstGeom prst="rect">
            <a:avLst/>
          </a:prstGeom>
          <a:solidFill>
            <a:srgbClr val="D92121"/>
          </a:solid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9</a:t>
            </a:fld>
            <a:endParaRPr dirty="0"/>
          </a:p>
        </p:txBody>
      </p:sp>
      <p:cxnSp>
        <p:nvCxnSpPr>
          <p:cNvPr id="196" name="Google Shape;196;p8"/>
          <p:cNvCxnSpPr/>
          <p:nvPr/>
        </p:nvCxnSpPr>
        <p:spPr>
          <a:xfrm>
            <a:off x="3057025" y="1301700"/>
            <a:ext cx="3030000" cy="13500"/>
          </a:xfrm>
          <a:prstGeom prst="straightConnector1">
            <a:avLst/>
          </a:prstGeom>
          <a:noFill/>
          <a:ln w="9525" cap="flat" cmpd="sng">
            <a:solidFill>
              <a:srgbClr val="002060"/>
            </a:solidFill>
            <a:prstDash val="solid"/>
            <a:round/>
            <a:headEnd type="none" w="med" len="med"/>
            <a:tailEnd type="none" w="med" len="med"/>
          </a:ln>
        </p:spPr>
      </p:cxnSp>
      <p:sp>
        <p:nvSpPr>
          <p:cNvPr id="197" name="Google Shape;197;p8"/>
          <p:cNvSpPr txBox="1">
            <a:spLocks noGrp="1"/>
          </p:cNvSpPr>
          <p:nvPr>
            <p:ph type="dt" idx="10"/>
          </p:nvPr>
        </p:nvSpPr>
        <p:spPr>
          <a:xfrm>
            <a:off x="7010400" y="6360318"/>
            <a:ext cx="1590000" cy="4977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dirty="0">
                <a:solidFill>
                  <a:srgbClr val="002060"/>
                </a:solidFill>
              </a:rPr>
              <a:t>September 15, 2021</a:t>
            </a:r>
          </a:p>
        </p:txBody>
      </p:sp>
    </p:spTree>
  </p:cSld>
  <p:clrMapOvr>
    <a:masterClrMapping/>
  </p:clrMapOvr>
</p:sld>
</file>

<file path=ppt/theme/theme1.xml><?xml version="1.0" encoding="utf-8"?>
<a:theme xmlns:a="http://schemas.openxmlformats.org/drawingml/2006/main" name="Median">
  <a:themeElements>
    <a:clrScheme name="Custom 2">
      <a:dk1>
        <a:srgbClr val="000000"/>
      </a:dk1>
      <a:lt1>
        <a:srgbClr val="FFFFFF"/>
      </a:lt1>
      <a:dk2>
        <a:srgbClr val="775F55"/>
      </a:dk2>
      <a:lt2>
        <a:srgbClr val="EBDDC3"/>
      </a:lt2>
      <a:accent1>
        <a:srgbClr val="94B6D2"/>
      </a:accent1>
      <a:accent2>
        <a:srgbClr val="9F0403"/>
      </a:accent2>
      <a:accent3>
        <a:srgbClr val="A5AB81"/>
      </a:accent3>
      <a:accent4>
        <a:srgbClr val="D8B25C"/>
      </a:accent4>
      <a:accent5>
        <a:srgbClr val="7BA79D"/>
      </a:accent5>
      <a:accent6>
        <a:srgbClr val="968C8C"/>
      </a:accent6>
      <a:hlink>
        <a:srgbClr val="A11213"/>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Custom 1">
      <a:dk1>
        <a:srgbClr val="000000"/>
      </a:dk1>
      <a:lt1>
        <a:srgbClr val="FFFFFF"/>
      </a:lt1>
      <a:dk2>
        <a:srgbClr val="775F55"/>
      </a:dk2>
      <a:lt2>
        <a:srgbClr val="EBDDC3"/>
      </a:lt2>
      <a:accent1>
        <a:srgbClr val="94B6D2"/>
      </a:accent1>
      <a:accent2>
        <a:srgbClr val="B70101"/>
      </a:accent2>
      <a:accent3>
        <a:srgbClr val="A5AB81"/>
      </a:accent3>
      <a:accent4>
        <a:srgbClr val="D8B25C"/>
      </a:accent4>
      <a:accent5>
        <a:srgbClr val="7BA79D"/>
      </a:accent5>
      <a:accent6>
        <a:srgbClr val="968C8C"/>
      </a:accent6>
      <a:hlink>
        <a:srgbClr val="B61314"/>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1252</Words>
  <Application>Microsoft Office PowerPoint</Application>
  <PresentationFormat>On-screen Show (4:3)</PresentationFormat>
  <Paragraphs>198</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EB Garamond</vt:lpstr>
      <vt:lpstr>Noto Sans Symbols</vt:lpstr>
      <vt:lpstr>Calibri</vt:lpstr>
      <vt:lpstr>Arial</vt:lpstr>
      <vt:lpstr>Wingdings</vt:lpstr>
      <vt:lpstr>Twentieth Century</vt:lpstr>
      <vt:lpstr>Garamond</vt:lpstr>
      <vt:lpstr>Median</vt:lpstr>
      <vt:lpstr>Median</vt:lpstr>
      <vt:lpstr>City of Merced Introduction to Redistricting</vt:lpstr>
      <vt:lpstr>Redistricting Process</vt:lpstr>
      <vt:lpstr>Redistricting Process (continued)</vt:lpstr>
      <vt:lpstr>Redistricting Rules and Goals</vt:lpstr>
      <vt:lpstr>Defining Neighborhoods</vt:lpstr>
      <vt:lpstr>Beyond Neighborhoods: Defining Communities of Interest</vt:lpstr>
      <vt:lpstr>Possible Neighborhoods / Communities</vt:lpstr>
      <vt:lpstr>Annexations?</vt:lpstr>
      <vt:lpstr>Public Mapping and Map Review Tools</vt:lpstr>
      <vt:lpstr>Simple Map Review Tool</vt:lpstr>
      <vt:lpstr>Simple Map Drawing Tool</vt:lpstr>
      <vt:lpstr>Simple Map Drawing Tool + Excel Supplement</vt:lpstr>
      <vt:lpstr>DistrictR</vt:lpstr>
      <vt:lpstr>Caliper’s “Maptitude Online Redistricting”</vt:lpstr>
      <vt:lpstr>Your own mapping software?</vt:lpstr>
      <vt:lpstr>Stay connected</vt:lpstr>
      <vt:lpstr>Public Hearing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County of Merced Introduction to Redistricting</dc:title>
  <dc:creator>Douglas Johnson</dc:creator>
  <cp:lastModifiedBy>Levesque, Jennifer</cp:lastModifiedBy>
  <cp:revision>8</cp:revision>
  <dcterms:created xsi:type="dcterms:W3CDTF">2011-05-19T00:29:13Z</dcterms:created>
  <dcterms:modified xsi:type="dcterms:W3CDTF">2021-09-13T21:10:44Z</dcterms:modified>
</cp:coreProperties>
</file>